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ig+A8+CMK2yAAixhuzU3OJ5GpB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03" name="Google Shape;203;p1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Calibri"/>
              <a:buNone/>
            </a:pPr>
            <a:endParaRPr/>
          </a:p>
        </p:txBody>
      </p:sp>
      <p:sp>
        <p:nvSpPr>
          <p:cNvPr id="238" name="Google Shape;2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57" name="Google Shape;25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73" name="Google Shape;27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a-DK"/>
              <a:t>Hvad siger man efter </a:t>
            </a:r>
            <a:r>
              <a:rPr lang="da-DK" b="1">
                <a:solidFill>
                  <a:srgbClr val="AEABAB"/>
                </a:solidFill>
              </a:rPr>
              <a:t>Tranæs</a:t>
            </a:r>
            <a:endParaRPr/>
          </a:p>
        </p:txBody>
      </p:sp>
      <p:sp>
        <p:nvSpPr>
          <p:cNvPr id="300" name="Google Shape;300;p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312" name="Google Shape;3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28" name="Google Shape;3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8: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a-DK"/>
              <a:t>Hvad siger man efter </a:t>
            </a:r>
            <a:r>
              <a:rPr lang="da-DK" b="1">
                <a:solidFill>
                  <a:srgbClr val="AEABAB"/>
                </a:solidFill>
              </a:rPr>
              <a:t>Tranæs</a:t>
            </a:r>
            <a:endParaRPr/>
          </a:p>
        </p:txBody>
      </p:sp>
      <p:sp>
        <p:nvSpPr>
          <p:cNvPr id="349" name="Google Shape;349;p18: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9: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da-DK"/>
              <a:t>Hvad siger man efter </a:t>
            </a:r>
            <a:r>
              <a:rPr lang="da-DK" b="1">
                <a:solidFill>
                  <a:srgbClr val="AEABAB"/>
                </a:solidFill>
              </a:rPr>
              <a:t>Tranæs</a:t>
            </a:r>
            <a:endParaRPr/>
          </a:p>
        </p:txBody>
      </p:sp>
      <p:sp>
        <p:nvSpPr>
          <p:cNvPr id="362" name="Google Shape;362;p19: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98" name="Google Shape;98;p2: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0: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75" name="Google Shape;375;p20: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87" name="Google Shape;387;p2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99" name="Google Shape;399;p2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3:notes"/>
          <p:cNvSpPr txBox="1">
            <a:spLocks noGrp="1"/>
          </p:cNvSpPr>
          <p:nvPr>
            <p:ph type="body" idx="1"/>
          </p:nvPr>
        </p:nvSpPr>
        <p:spPr>
          <a:xfrm>
            <a:off x="1219200" y="2475309"/>
            <a:ext cx="9753600" cy="202525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16" name="Google Shape;416;p23:notes"/>
          <p:cNvSpPr>
            <a:spLocks noGrp="1" noRot="1" noChangeAspect="1"/>
          </p:cNvSpPr>
          <p:nvPr>
            <p:ph type="sldImg" idx="2"/>
          </p:nvPr>
        </p:nvSpPr>
        <p:spPr>
          <a:xfrm>
            <a:off x="4552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32" name="Google Shape;432;p2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2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66" name="Google Shape;466;p2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78" name="Google Shape;478;p2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2" name="Google Shape;492;p2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09" name="Google Shape;509;p2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23" name="Google Shape;523;p2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36" name="Google Shape;536;p3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3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49" name="Google Shape;549;p3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2: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62" name="Google Shape;562;p32: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33: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75" name="Google Shape;575;p3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88" name="Google Shape;588;p3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6" name="Google Shape;126;p4: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4" name="Google Shape;154;p6: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7: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8" name="Google Shape;178;p8: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90" name="Google Shape;190;p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72"/>
        <p:cNvGrpSpPr/>
        <p:nvPr/>
      </p:nvGrpSpPr>
      <p:grpSpPr>
        <a:xfrm>
          <a:off x="0" y="0"/>
          <a:ext cx="0" cy="0"/>
          <a:chOff x="0" y="0"/>
          <a:chExt cx="0" cy="0"/>
        </a:xfrm>
      </p:grpSpPr>
      <p:sp>
        <p:nvSpPr>
          <p:cNvPr id="73" name="Google Shape;73;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6" name="Google Shape;7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7" name="Google Shape;7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78"/>
        <p:cNvGrpSpPr/>
        <p:nvPr/>
      </p:nvGrpSpPr>
      <p:grpSpPr>
        <a:xfrm>
          <a:off x="0" y="0"/>
          <a:ext cx="0" cy="0"/>
          <a:chOff x="0" y="0"/>
          <a:chExt cx="0" cy="0"/>
        </a:xfrm>
      </p:grpSpPr>
      <p:sp>
        <p:nvSpPr>
          <p:cNvPr id="79" name="Google Shape;79;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2" name="Google Shape;8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83" name="Google Shape;8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54"/>
        <p:cNvGrpSpPr/>
        <p:nvPr/>
      </p:nvGrpSpPr>
      <p:grpSpPr>
        <a:xfrm>
          <a:off x="0" y="0"/>
          <a:ext cx="0" cy="0"/>
          <a:chOff x="0" y="0"/>
          <a:chExt cx="0" cy="0"/>
        </a:xfrm>
      </p:grpSpPr>
      <p:sp>
        <p:nvSpPr>
          <p:cNvPr id="55" name="Google Shape;5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6" name="Google Shape;5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7" name="Google Shape;5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3" name="Google Shape;63;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4" name="Google Shape;64;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65"/>
        <p:cNvGrpSpPr/>
        <p:nvPr/>
      </p:nvGrpSpPr>
      <p:grpSpPr>
        <a:xfrm>
          <a:off x="0" y="0"/>
          <a:ext cx="0" cy="0"/>
          <a:chOff x="0" y="0"/>
          <a:chExt cx="0" cy="0"/>
        </a:xfrm>
      </p:grpSpPr>
      <p:sp>
        <p:nvSpPr>
          <p:cNvPr id="66" name="Google Shape;66;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a:spLocks noGrp="1"/>
          </p:cNvSpPr>
          <p:nvPr>
            <p:ph type="pic" idx="2"/>
          </p:nvPr>
        </p:nvSpPr>
        <p:spPr>
          <a:xfrm>
            <a:off x="5183188" y="987425"/>
            <a:ext cx="6172200" cy="4873625"/>
          </a:xfrm>
          <a:prstGeom prst="rect">
            <a:avLst/>
          </a:prstGeom>
          <a:noFill/>
          <a:ln>
            <a:noFill/>
          </a:ln>
        </p:spPr>
      </p:sp>
      <p:sp>
        <p:nvSpPr>
          <p:cNvPr id="68" name="Google Shape;68;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0" name="Google Shape;7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71" name="Google Shape;7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10.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7.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image" Target="../media/image46.jp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20000"/>
          </a:blip>
          <a:srcRect/>
          <a:stretch/>
        </p:blipFill>
        <p:spPr>
          <a:xfrm>
            <a:off x="7773258" y="860598"/>
            <a:ext cx="3405025" cy="5502416"/>
          </a:xfrm>
          <a:prstGeom prst="rect">
            <a:avLst/>
          </a:prstGeom>
          <a:noFill/>
          <a:ln>
            <a:noFill/>
          </a:ln>
        </p:spPr>
      </p:pic>
      <p:sp>
        <p:nvSpPr>
          <p:cNvPr id="89" name="Google Shape;89;p1"/>
          <p:cNvSpPr txBox="1">
            <a:spLocks noGrp="1"/>
          </p:cNvSpPr>
          <p:nvPr>
            <p:ph type="ctrTitle"/>
          </p:nvPr>
        </p:nvSpPr>
        <p:spPr>
          <a:xfrm>
            <a:off x="6590662" y="4308472"/>
            <a:ext cx="5327360" cy="129711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2"/>
              </a:buClr>
              <a:buSzPct val="100000"/>
              <a:buFont typeface="Calibri"/>
              <a:buNone/>
            </a:pPr>
            <a:r>
              <a:rPr lang="da-DK" sz="4000" b="1">
                <a:solidFill>
                  <a:schemeClr val="dk2"/>
                </a:solidFill>
              </a:rPr>
              <a:t>Kertemindes</a:t>
            </a:r>
            <a:r>
              <a:rPr lang="da-DK" sz="4000" b="1">
                <a:solidFill>
                  <a:schemeClr val="dk2"/>
                </a:solidFill>
                <a:latin typeface="Calibri"/>
                <a:ea typeface="Calibri"/>
                <a:cs typeface="Calibri"/>
                <a:sym typeface="Calibri"/>
              </a:rPr>
              <a:t> udfordringer og muligheder</a:t>
            </a:r>
            <a:endParaRPr/>
          </a:p>
        </p:txBody>
      </p:sp>
      <p:sp>
        <p:nvSpPr>
          <p:cNvPr id="90" name="Google Shape;90;p1"/>
          <p:cNvSpPr txBox="1">
            <a:spLocks noGrp="1"/>
          </p:cNvSpPr>
          <p:nvPr>
            <p:ph type="subTitle" idx="1"/>
          </p:nvPr>
        </p:nvSpPr>
        <p:spPr>
          <a:xfrm>
            <a:off x="6590966" y="3428999"/>
            <a:ext cx="4805691" cy="83883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2"/>
              </a:buClr>
              <a:buSzPts val="2000"/>
              <a:buNone/>
            </a:pPr>
            <a:r>
              <a:rPr lang="da-DK" sz="2000">
                <a:solidFill>
                  <a:schemeClr val="dk2"/>
                </a:solidFill>
              </a:rPr>
              <a:t>Arne Ullum</a:t>
            </a:r>
            <a:br>
              <a:rPr lang="da-DK" sz="2000">
                <a:solidFill>
                  <a:schemeClr val="dk2"/>
                </a:solidFill>
              </a:rPr>
            </a:br>
            <a:r>
              <a:rPr lang="da-DK" sz="1400">
                <a:solidFill>
                  <a:schemeClr val="dk2"/>
                </a:solidFill>
              </a:rPr>
              <a:t>Ansvh. chefredaktør</a:t>
            </a:r>
            <a:endParaRPr sz="2000">
              <a:solidFill>
                <a:schemeClr val="dk2"/>
              </a:solidFill>
            </a:endParaRPr>
          </a:p>
        </p:txBody>
      </p:sp>
      <p:pic>
        <p:nvPicPr>
          <p:cNvPr id="91" name="Google Shape;91;p1"/>
          <p:cNvPicPr preferRelativeResize="0"/>
          <p:nvPr/>
        </p:nvPicPr>
        <p:blipFill rotWithShape="1">
          <a:blip r:embed="rId4">
            <a:alphaModFix/>
          </a:blip>
          <a:srcRect/>
          <a:stretch/>
        </p:blipFill>
        <p:spPr>
          <a:xfrm>
            <a:off x="360790" y="3358125"/>
            <a:ext cx="4141760" cy="1056149"/>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92" name="Google Shape;92;p1"/>
          <p:cNvGrpSpPr/>
          <p:nvPr/>
        </p:nvGrpSpPr>
        <p:grpSpPr>
          <a:xfrm>
            <a:off x="-4253" y="-5977"/>
            <a:ext cx="6238675" cy="6863979"/>
            <a:chOff x="305" y="-5977"/>
            <a:chExt cx="6238675" cy="6863979"/>
          </a:xfrm>
        </p:grpSpPr>
        <p:sp>
          <p:nvSpPr>
            <p:cNvPr id="93" name="Google Shape;93;p1"/>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94;p1"/>
            <p:cNvSpPr/>
            <p:nvPr/>
          </p:nvSpPr>
          <p:spPr>
            <a:xfrm flipH="1">
              <a:off x="305" y="1"/>
              <a:ext cx="6165116"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 name="Google Shape;95;p1"/>
            <p:cNvSpPr/>
            <p:nvPr/>
          </p:nvSpPr>
          <p:spPr>
            <a:xfrm flipH="1">
              <a:off x="305" y="-5977"/>
              <a:ext cx="6238675"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0"/>
          <p:cNvSpPr txBox="1">
            <a:spLocks noGrp="1"/>
          </p:cNvSpPr>
          <p:nvPr>
            <p:ph type="title"/>
          </p:nvPr>
        </p:nvSpPr>
        <p:spPr>
          <a:xfrm>
            <a:off x="436871" y="671676"/>
            <a:ext cx="9833548" cy="72626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ct val="123456"/>
              <a:buFont typeface="Calibri"/>
              <a:buNone/>
            </a:pPr>
            <a:r>
              <a:rPr lang="da-DK" sz="3600" b="1">
                <a:solidFill>
                  <a:srgbClr val="323F4F"/>
                </a:solidFill>
              </a:rPr>
              <a:t>Inflationstab er vendt, indgreb mod </a:t>
            </a:r>
            <a:br>
              <a:rPr lang="da-DK" sz="3600" b="1">
                <a:solidFill>
                  <a:srgbClr val="323F4F"/>
                </a:solidFill>
              </a:rPr>
            </a:br>
            <a:r>
              <a:rPr lang="da-DK" sz="3600" b="1">
                <a:solidFill>
                  <a:srgbClr val="323F4F"/>
                </a:solidFill>
              </a:rPr>
              <a:t>handicapområde og en ny stor trussel</a:t>
            </a:r>
            <a:endParaRPr sz="4000"/>
          </a:p>
        </p:txBody>
      </p:sp>
      <p:pic>
        <p:nvPicPr>
          <p:cNvPr id="206" name="Google Shape;206;p1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07" name="Google Shape;207;p10"/>
          <p:cNvSpPr txBox="1"/>
          <p:nvPr/>
        </p:nvSpPr>
        <p:spPr>
          <a:xfrm>
            <a:off x="2732248" y="6129969"/>
            <a:ext cx="4062997" cy="10383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44546A"/>
              </a:buClr>
              <a:buSzPts val="2800"/>
              <a:buFont typeface="Arial"/>
              <a:buNone/>
            </a:pPr>
            <a:r>
              <a:rPr lang="da-DK" sz="2800" b="1" i="0" u="none" strike="noStrike" cap="none">
                <a:solidFill>
                  <a:srgbClr val="44546A"/>
                </a:solidFill>
                <a:latin typeface="Calibri"/>
                <a:ea typeface="Calibri"/>
                <a:cs typeface="Calibri"/>
                <a:sym typeface="Calibri"/>
              </a:rPr>
              <a:t>Demografisk udvikling</a:t>
            </a:r>
            <a:endParaRPr sz="1800" b="0" i="0" u="none" strike="noStrike" cap="none">
              <a:solidFill>
                <a:schemeClr val="dk1"/>
              </a:solidFill>
              <a:latin typeface="Arial"/>
              <a:ea typeface="Arial"/>
              <a:cs typeface="Arial"/>
              <a:sym typeface="Arial"/>
            </a:endParaRPr>
          </a:p>
        </p:txBody>
      </p:sp>
      <p:sp>
        <p:nvSpPr>
          <p:cNvPr id="208" name="Google Shape;208;p10"/>
          <p:cNvSpPr txBox="1"/>
          <p:nvPr/>
        </p:nvSpPr>
        <p:spPr>
          <a:xfrm>
            <a:off x="7289860" y="5943227"/>
            <a:ext cx="4846438" cy="10383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323F4F"/>
              </a:buClr>
              <a:buSzPts val="2800"/>
              <a:buFont typeface="Arial"/>
              <a:buNone/>
            </a:pPr>
            <a:r>
              <a:rPr lang="da-DK" sz="2800" b="1" i="0" u="none" strike="noStrike" cap="none">
                <a:solidFill>
                  <a:srgbClr val="323F4F"/>
                </a:solidFill>
                <a:latin typeface="Calibri"/>
                <a:ea typeface="Calibri"/>
                <a:cs typeface="Calibri"/>
                <a:sym typeface="Calibri"/>
              </a:rPr>
              <a:t>Opdrift på de store velfærdsområder falder måske</a:t>
            </a:r>
            <a:endParaRPr sz="1800" b="0" i="0" u="none" strike="noStrike" cap="none">
              <a:solidFill>
                <a:schemeClr val="dk1"/>
              </a:solidFill>
              <a:latin typeface="Arial"/>
              <a:ea typeface="Arial"/>
              <a:cs typeface="Arial"/>
              <a:sym typeface="Arial"/>
            </a:endParaRPr>
          </a:p>
        </p:txBody>
      </p:sp>
      <p:pic>
        <p:nvPicPr>
          <p:cNvPr id="209" name="Google Shape;209;p10" descr="Professor kontur"/>
          <p:cNvPicPr preferRelativeResize="0"/>
          <p:nvPr/>
        </p:nvPicPr>
        <p:blipFill rotWithShape="1">
          <a:blip r:embed="rId4">
            <a:alphaModFix/>
          </a:blip>
          <a:srcRect/>
          <a:stretch/>
        </p:blipFill>
        <p:spPr>
          <a:xfrm>
            <a:off x="10157610" y="5032130"/>
            <a:ext cx="914400" cy="914400"/>
          </a:xfrm>
          <a:prstGeom prst="rect">
            <a:avLst/>
          </a:prstGeom>
          <a:noFill/>
          <a:ln>
            <a:noFill/>
          </a:ln>
        </p:spPr>
      </p:pic>
      <p:pic>
        <p:nvPicPr>
          <p:cNvPr id="210" name="Google Shape;210;p10" descr="Sygehus kontur"/>
          <p:cNvPicPr preferRelativeResize="0"/>
          <p:nvPr/>
        </p:nvPicPr>
        <p:blipFill rotWithShape="1">
          <a:blip r:embed="rId5">
            <a:alphaModFix/>
          </a:blip>
          <a:srcRect/>
          <a:stretch/>
        </p:blipFill>
        <p:spPr>
          <a:xfrm>
            <a:off x="8178057" y="4776464"/>
            <a:ext cx="1403441" cy="1403441"/>
          </a:xfrm>
          <a:prstGeom prst="rect">
            <a:avLst/>
          </a:prstGeom>
          <a:noFill/>
          <a:ln>
            <a:noFill/>
          </a:ln>
        </p:spPr>
      </p:pic>
      <p:pic>
        <p:nvPicPr>
          <p:cNvPr id="211" name="Google Shape;211;p10" descr="Person i rullestol kontur"/>
          <p:cNvPicPr preferRelativeResize="0"/>
          <p:nvPr/>
        </p:nvPicPr>
        <p:blipFill rotWithShape="1">
          <a:blip r:embed="rId6">
            <a:alphaModFix/>
          </a:blip>
          <a:srcRect/>
          <a:stretch/>
        </p:blipFill>
        <p:spPr>
          <a:xfrm>
            <a:off x="9376149" y="4359865"/>
            <a:ext cx="914400" cy="914400"/>
          </a:xfrm>
          <a:prstGeom prst="rect">
            <a:avLst/>
          </a:prstGeom>
          <a:noFill/>
          <a:ln>
            <a:noFill/>
          </a:ln>
        </p:spPr>
      </p:pic>
      <p:grpSp>
        <p:nvGrpSpPr>
          <p:cNvPr id="212" name="Google Shape;212;p10"/>
          <p:cNvGrpSpPr/>
          <p:nvPr/>
        </p:nvGrpSpPr>
        <p:grpSpPr>
          <a:xfrm flipH="1">
            <a:off x="3651125" y="3917115"/>
            <a:ext cx="2491308" cy="2402980"/>
            <a:chOff x="6948907" y="2150157"/>
            <a:chExt cx="4381652" cy="4059793"/>
          </a:xfrm>
        </p:grpSpPr>
        <p:pic>
          <p:nvPicPr>
            <p:cNvPr id="213" name="Google Shape;213;p10" descr="Vejer forskelligt kontur"/>
            <p:cNvPicPr preferRelativeResize="0"/>
            <p:nvPr/>
          </p:nvPicPr>
          <p:blipFill rotWithShape="1">
            <a:blip r:embed="rId7">
              <a:alphaModFix/>
            </a:blip>
            <a:srcRect/>
            <a:stretch/>
          </p:blipFill>
          <p:spPr>
            <a:xfrm flipH="1">
              <a:off x="6948907" y="2150157"/>
              <a:ext cx="4381652" cy="4059793"/>
            </a:xfrm>
            <a:prstGeom prst="rect">
              <a:avLst/>
            </a:prstGeom>
            <a:noFill/>
            <a:ln>
              <a:noFill/>
            </a:ln>
          </p:spPr>
        </p:pic>
        <p:sp>
          <p:nvSpPr>
            <p:cNvPr id="214" name="Google Shape;214;p10"/>
            <p:cNvSpPr/>
            <p:nvPr/>
          </p:nvSpPr>
          <p:spPr>
            <a:xfrm flipH="1">
              <a:off x="7543360" y="2948600"/>
              <a:ext cx="882045" cy="82818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5" name="Google Shape;215;p10"/>
            <p:cNvSpPr/>
            <p:nvPr/>
          </p:nvSpPr>
          <p:spPr>
            <a:xfrm flipH="1">
              <a:off x="9690531" y="3583361"/>
              <a:ext cx="1358766" cy="1125997"/>
            </a:xfrm>
            <a:prstGeom prst="triangle">
              <a:avLst>
                <a:gd name="adj" fmla="val 60124"/>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10"/>
            <p:cNvSpPr/>
            <p:nvPr/>
          </p:nvSpPr>
          <p:spPr>
            <a:xfrm rot="1176427" flipH="1">
              <a:off x="9958900" y="3597356"/>
              <a:ext cx="698797" cy="3253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17" name="Google Shape;217;p10" descr="Mand med stok kontur"/>
            <p:cNvPicPr preferRelativeResize="0"/>
            <p:nvPr/>
          </p:nvPicPr>
          <p:blipFill rotWithShape="1">
            <a:blip r:embed="rId8">
              <a:alphaModFix/>
            </a:blip>
            <a:srcRect/>
            <a:stretch/>
          </p:blipFill>
          <p:spPr>
            <a:xfrm flipH="1">
              <a:off x="10179864" y="3610608"/>
              <a:ext cx="1111801" cy="1030133"/>
            </a:xfrm>
            <a:prstGeom prst="rect">
              <a:avLst/>
            </a:prstGeom>
            <a:noFill/>
            <a:ln>
              <a:noFill/>
            </a:ln>
          </p:spPr>
        </p:pic>
        <p:pic>
          <p:nvPicPr>
            <p:cNvPr id="218" name="Google Shape;218;p10" descr="Kravlende baby kontur"/>
            <p:cNvPicPr preferRelativeResize="0"/>
            <p:nvPr/>
          </p:nvPicPr>
          <p:blipFill rotWithShape="1">
            <a:blip r:embed="rId9">
              <a:alphaModFix/>
            </a:blip>
            <a:srcRect/>
            <a:stretch/>
          </p:blipFill>
          <p:spPr>
            <a:xfrm flipH="1">
              <a:off x="9675498" y="4118373"/>
              <a:ext cx="754922" cy="699468"/>
            </a:xfrm>
            <a:prstGeom prst="rect">
              <a:avLst/>
            </a:prstGeom>
            <a:noFill/>
            <a:ln>
              <a:noFill/>
            </a:ln>
          </p:spPr>
        </p:pic>
        <p:sp>
          <p:nvSpPr>
            <p:cNvPr id="219" name="Google Shape;219;p10"/>
            <p:cNvSpPr/>
            <p:nvPr/>
          </p:nvSpPr>
          <p:spPr>
            <a:xfrm rot="1270235" flipH="1">
              <a:off x="7531370" y="2688454"/>
              <a:ext cx="698797" cy="57281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0" name="Google Shape;220;p10" descr="Bygnings arbejder-mand kontur"/>
            <p:cNvPicPr preferRelativeResize="0"/>
            <p:nvPr/>
          </p:nvPicPr>
          <p:blipFill rotWithShape="1">
            <a:blip r:embed="rId10">
              <a:alphaModFix/>
            </a:blip>
            <a:srcRect/>
            <a:stretch/>
          </p:blipFill>
          <p:spPr>
            <a:xfrm flipH="1">
              <a:off x="7075866" y="2722441"/>
              <a:ext cx="981026" cy="964360"/>
            </a:xfrm>
            <a:prstGeom prst="rect">
              <a:avLst/>
            </a:prstGeom>
            <a:noFill/>
            <a:ln>
              <a:noFill/>
            </a:ln>
          </p:spPr>
        </p:pic>
        <p:pic>
          <p:nvPicPr>
            <p:cNvPr id="221" name="Google Shape;221;p10" descr="Office-arbejder med kvinde med massiv udfyldning"/>
            <p:cNvPicPr preferRelativeResize="0"/>
            <p:nvPr/>
          </p:nvPicPr>
          <p:blipFill rotWithShape="1">
            <a:blip r:embed="rId11">
              <a:alphaModFix/>
            </a:blip>
            <a:srcRect/>
            <a:stretch/>
          </p:blipFill>
          <p:spPr>
            <a:xfrm flipH="1">
              <a:off x="7788526" y="2871999"/>
              <a:ext cx="901078" cy="927742"/>
            </a:xfrm>
            <a:prstGeom prst="rect">
              <a:avLst/>
            </a:prstGeom>
            <a:noFill/>
            <a:ln>
              <a:noFill/>
            </a:ln>
          </p:spPr>
        </p:pic>
      </p:grpSp>
      <p:sp>
        <p:nvSpPr>
          <p:cNvPr id="222" name="Google Shape;222;p10"/>
          <p:cNvSpPr txBox="1"/>
          <p:nvPr/>
        </p:nvSpPr>
        <p:spPr>
          <a:xfrm>
            <a:off x="5890140" y="3792338"/>
            <a:ext cx="3723554" cy="10383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323F4F"/>
              </a:buClr>
              <a:buSzPts val="2800"/>
              <a:buFont typeface="Arial"/>
              <a:buNone/>
            </a:pPr>
            <a:r>
              <a:rPr lang="da-DK" sz="2800" b="1" i="0" u="none" strike="noStrike" cap="none">
                <a:solidFill>
                  <a:srgbClr val="323F4F"/>
                </a:solidFill>
                <a:latin typeface="Calibri"/>
                <a:ea typeface="Calibri"/>
                <a:cs typeface="Calibri"/>
                <a:sym typeface="Calibri"/>
              </a:rPr>
              <a:t>Nye udgifter til oprustning</a:t>
            </a:r>
            <a:endParaRPr sz="1800" b="0" i="0" u="none" strike="noStrike" cap="none">
              <a:solidFill>
                <a:schemeClr val="dk1"/>
              </a:solidFill>
              <a:latin typeface="Arial"/>
              <a:ea typeface="Arial"/>
              <a:cs typeface="Arial"/>
              <a:sym typeface="Arial"/>
            </a:endParaRPr>
          </a:p>
        </p:txBody>
      </p:sp>
      <p:pic>
        <p:nvPicPr>
          <p:cNvPr id="223" name="Google Shape;223;p10" descr="Soldier kontur"/>
          <p:cNvPicPr preferRelativeResize="0"/>
          <p:nvPr/>
        </p:nvPicPr>
        <p:blipFill rotWithShape="1">
          <a:blip r:embed="rId12">
            <a:alphaModFix/>
          </a:blip>
          <a:srcRect/>
          <a:stretch/>
        </p:blipFill>
        <p:spPr>
          <a:xfrm>
            <a:off x="6476605" y="2430485"/>
            <a:ext cx="1373269" cy="1373269"/>
          </a:xfrm>
          <a:prstGeom prst="rect">
            <a:avLst/>
          </a:prstGeom>
          <a:noFill/>
          <a:ln>
            <a:noFill/>
          </a:ln>
        </p:spPr>
      </p:pic>
      <p:pic>
        <p:nvPicPr>
          <p:cNvPr id="224" name="Google Shape;224;p10" descr="Soldier kvinde kontur"/>
          <p:cNvPicPr preferRelativeResize="0"/>
          <p:nvPr/>
        </p:nvPicPr>
        <p:blipFill rotWithShape="1">
          <a:blip r:embed="rId13">
            <a:alphaModFix/>
          </a:blip>
          <a:srcRect/>
          <a:stretch/>
        </p:blipFill>
        <p:spPr>
          <a:xfrm>
            <a:off x="7611580" y="2541180"/>
            <a:ext cx="1373269" cy="1373269"/>
          </a:xfrm>
          <a:prstGeom prst="rect">
            <a:avLst/>
          </a:prstGeom>
          <a:noFill/>
          <a:ln>
            <a:noFill/>
          </a:ln>
        </p:spPr>
      </p:pic>
      <p:grpSp>
        <p:nvGrpSpPr>
          <p:cNvPr id="225" name="Google Shape;225;p10"/>
          <p:cNvGrpSpPr/>
          <p:nvPr/>
        </p:nvGrpSpPr>
        <p:grpSpPr>
          <a:xfrm>
            <a:off x="7867135" y="0"/>
            <a:ext cx="4324865" cy="2331627"/>
            <a:chOff x="6867015" y="-1"/>
            <a:chExt cx="5324985" cy="3251912"/>
          </a:xfrm>
        </p:grpSpPr>
        <p:sp>
          <p:nvSpPr>
            <p:cNvPr id="226" name="Google Shape;226;p1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7" name="Google Shape;227;p1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8" name="Google Shape;228;p1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9" name="Google Shape;229;p1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30" name="Google Shape;230;p10"/>
          <p:cNvSpPr txBox="1"/>
          <p:nvPr/>
        </p:nvSpPr>
        <p:spPr>
          <a:xfrm>
            <a:off x="527578" y="3719759"/>
            <a:ext cx="4062997" cy="103834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44546A"/>
              </a:buClr>
              <a:buSzPts val="2800"/>
              <a:buFont typeface="Arial"/>
              <a:buNone/>
            </a:pPr>
            <a:r>
              <a:rPr lang="da-DK" sz="2800" b="1" i="0" u="none" strike="noStrike" cap="none">
                <a:solidFill>
                  <a:srgbClr val="44546A"/>
                </a:solidFill>
                <a:latin typeface="Calibri"/>
                <a:ea typeface="Calibri"/>
                <a:cs typeface="Calibri"/>
                <a:sym typeface="Calibri"/>
              </a:rPr>
              <a:t>Borgernes forventninger </a:t>
            </a:r>
            <a:endParaRPr/>
          </a:p>
          <a:p>
            <a:pPr marL="0" marR="0" lvl="0" indent="0" algn="ctr" rtl="0">
              <a:lnSpc>
                <a:spcPct val="90000"/>
              </a:lnSpc>
              <a:spcBef>
                <a:spcPts val="0"/>
              </a:spcBef>
              <a:spcAft>
                <a:spcPts val="0"/>
              </a:spcAft>
              <a:buClr>
                <a:srgbClr val="44546A"/>
              </a:buClr>
              <a:buSzPts val="2800"/>
              <a:buFont typeface="Arial"/>
              <a:buNone/>
            </a:pPr>
            <a:r>
              <a:rPr lang="da-DK" sz="2800" b="1">
                <a:solidFill>
                  <a:srgbClr val="44546A"/>
                </a:solidFill>
                <a:latin typeface="Calibri"/>
                <a:ea typeface="Calibri"/>
                <a:cs typeface="Calibri"/>
                <a:sym typeface="Calibri"/>
              </a:rPr>
              <a:t>vokser og vokser</a:t>
            </a:r>
            <a:endParaRPr sz="1800" b="0" i="0" u="none" strike="noStrike" cap="none">
              <a:solidFill>
                <a:schemeClr val="dk1"/>
              </a:solidFill>
              <a:latin typeface="Arial"/>
              <a:ea typeface="Arial"/>
              <a:cs typeface="Arial"/>
              <a:sym typeface="Arial"/>
            </a:endParaRPr>
          </a:p>
        </p:txBody>
      </p:sp>
      <p:pic>
        <p:nvPicPr>
          <p:cNvPr id="231" name="Google Shape;231;p10" descr="Gruppesucces kontur"/>
          <p:cNvPicPr preferRelativeResize="0"/>
          <p:nvPr/>
        </p:nvPicPr>
        <p:blipFill rotWithShape="1">
          <a:blip r:embed="rId14">
            <a:alphaModFix/>
          </a:blip>
          <a:srcRect/>
          <a:stretch/>
        </p:blipFill>
        <p:spPr>
          <a:xfrm>
            <a:off x="1221358" y="2439685"/>
            <a:ext cx="1664915" cy="1664915"/>
          </a:xfrm>
          <a:prstGeom prst="rect">
            <a:avLst/>
          </a:prstGeom>
          <a:noFill/>
          <a:ln>
            <a:noFill/>
          </a:ln>
        </p:spPr>
      </p:pic>
      <p:pic>
        <p:nvPicPr>
          <p:cNvPr id="232" name="Google Shape;232;p10" descr="Tankeboble kontur"/>
          <p:cNvPicPr preferRelativeResize="0"/>
          <p:nvPr/>
        </p:nvPicPr>
        <p:blipFill rotWithShape="1">
          <a:blip r:embed="rId15">
            <a:alphaModFix/>
          </a:blip>
          <a:srcRect/>
          <a:stretch/>
        </p:blipFill>
        <p:spPr>
          <a:xfrm>
            <a:off x="2883489" y="1236892"/>
            <a:ext cx="2232532" cy="2232532"/>
          </a:xfrm>
          <a:prstGeom prst="rect">
            <a:avLst/>
          </a:prstGeom>
          <a:noFill/>
          <a:ln>
            <a:noFill/>
          </a:ln>
        </p:spPr>
      </p:pic>
      <p:pic>
        <p:nvPicPr>
          <p:cNvPr id="233" name="Google Shape;233;p10" descr="Champagneglas kontur"/>
          <p:cNvPicPr preferRelativeResize="0"/>
          <p:nvPr/>
        </p:nvPicPr>
        <p:blipFill rotWithShape="1">
          <a:blip r:embed="rId16">
            <a:alphaModFix/>
          </a:blip>
          <a:srcRect/>
          <a:stretch/>
        </p:blipFill>
        <p:spPr>
          <a:xfrm>
            <a:off x="3392854" y="1700348"/>
            <a:ext cx="411430" cy="411430"/>
          </a:xfrm>
          <a:prstGeom prst="rect">
            <a:avLst/>
          </a:prstGeom>
          <a:noFill/>
          <a:ln>
            <a:noFill/>
          </a:ln>
        </p:spPr>
      </p:pic>
      <p:pic>
        <p:nvPicPr>
          <p:cNvPr id="234" name="Google Shape;234;p10" descr="Dans kontur"/>
          <p:cNvPicPr preferRelativeResize="0"/>
          <p:nvPr/>
        </p:nvPicPr>
        <p:blipFill rotWithShape="1">
          <a:blip r:embed="rId17">
            <a:alphaModFix/>
          </a:blip>
          <a:srcRect/>
          <a:stretch/>
        </p:blipFill>
        <p:spPr>
          <a:xfrm>
            <a:off x="3706666" y="1793569"/>
            <a:ext cx="914400" cy="914400"/>
          </a:xfrm>
          <a:prstGeom prst="rect">
            <a:avLst/>
          </a:prstGeom>
          <a:noFill/>
          <a:ln>
            <a:noFill/>
          </a:ln>
        </p:spPr>
      </p:pic>
      <p:pic>
        <p:nvPicPr>
          <p:cNvPr id="235" name="Google Shape;235;p10" descr="Bånd kontur"/>
          <p:cNvPicPr preferRelativeResize="0"/>
          <p:nvPr/>
        </p:nvPicPr>
        <p:blipFill rotWithShape="1">
          <a:blip r:embed="rId18">
            <a:alphaModFix/>
          </a:blip>
          <a:srcRect/>
          <a:stretch/>
        </p:blipFill>
        <p:spPr>
          <a:xfrm>
            <a:off x="3819082" y="1611952"/>
            <a:ext cx="361345" cy="36134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Effect transition="in" filter="fade">
                                      <p:cBhvr>
                                        <p:cTn id="10" dur="500"/>
                                        <p:tgtEl>
                                          <p:spTgt spid="208"/>
                                        </p:tgtEl>
                                      </p:cBhvr>
                                    </p:animEffect>
                                  </p:childTnLst>
                                </p:cTn>
                              </p:par>
                              <p:par>
                                <p:cTn id="11" presetID="10" presetClass="entr" presetSubtype="0" fill="hold" nodeType="withEffect">
                                  <p:stCondLst>
                                    <p:cond delay="0"/>
                                  </p:stCondLst>
                                  <p:childTnLst>
                                    <p:set>
                                      <p:cBhvr>
                                        <p:cTn id="12" dur="1" fill="hold">
                                          <p:stCondLst>
                                            <p:cond delay="0"/>
                                          </p:stCondLst>
                                        </p:cTn>
                                        <p:tgtEl>
                                          <p:spTgt spid="222"/>
                                        </p:tgtEl>
                                        <p:attrNameLst>
                                          <p:attrName>style.visibility</p:attrName>
                                        </p:attrNameLst>
                                      </p:cBhvr>
                                      <p:to>
                                        <p:strVal val="visible"/>
                                      </p:to>
                                    </p:set>
                                    <p:animEffect transition="in" filter="fade">
                                      <p:cBhvr>
                                        <p:cTn id="13" dur="500"/>
                                        <p:tgtEl>
                                          <p:spTgt spid="222"/>
                                        </p:tgtEl>
                                      </p:cBhvr>
                                    </p:animEffect>
                                  </p:childTnLst>
                                </p:cTn>
                              </p:par>
                              <p:par>
                                <p:cTn id="14" presetID="10" presetClass="entr" presetSubtype="0" fill="hold" nodeType="withEffect">
                                  <p:stCondLst>
                                    <p:cond delay="0"/>
                                  </p:stCondLst>
                                  <p:childTnLst>
                                    <p:set>
                                      <p:cBhvr>
                                        <p:cTn id="15" dur="1" fill="hold">
                                          <p:stCondLst>
                                            <p:cond delay="0"/>
                                          </p:stCondLst>
                                        </p:cTn>
                                        <p:tgtEl>
                                          <p:spTgt spid="230"/>
                                        </p:tgtEl>
                                        <p:attrNameLst>
                                          <p:attrName>style.visibility</p:attrName>
                                        </p:attrNameLst>
                                      </p:cBhvr>
                                      <p:to>
                                        <p:strVal val="visible"/>
                                      </p:to>
                                    </p:set>
                                    <p:animEffect transition="in" filter="fade">
                                      <p:cBhvr>
                                        <p:cTn id="16" dur="5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11"/>
          <p:cNvSpPr txBox="1">
            <a:spLocks noGrp="1"/>
          </p:cNvSpPr>
          <p:nvPr>
            <p:ph type="title"/>
          </p:nvPr>
        </p:nvSpPr>
        <p:spPr>
          <a:xfrm>
            <a:off x="624121" y="709494"/>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dirty="0">
                <a:solidFill>
                  <a:srgbClr val="323F4F"/>
                </a:solidFill>
                <a:latin typeface="Calibri"/>
                <a:ea typeface="Calibri"/>
                <a:cs typeface="Calibri"/>
                <a:sym typeface="Calibri"/>
              </a:rPr>
              <a:t>2030-Planen</a:t>
            </a:r>
            <a:endParaRPr dirty="0"/>
          </a:p>
        </p:txBody>
      </p:sp>
      <p:grpSp>
        <p:nvGrpSpPr>
          <p:cNvPr id="241" name="Google Shape;241;p11"/>
          <p:cNvGrpSpPr/>
          <p:nvPr/>
        </p:nvGrpSpPr>
        <p:grpSpPr>
          <a:xfrm>
            <a:off x="7867135" y="0"/>
            <a:ext cx="4324865" cy="2641149"/>
            <a:chOff x="6867015" y="-1"/>
            <a:chExt cx="5324985" cy="3251912"/>
          </a:xfrm>
        </p:grpSpPr>
        <p:sp>
          <p:nvSpPr>
            <p:cNvPr id="242" name="Google Shape;242;p11"/>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43" name="Google Shape;243;p11"/>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44" name="Google Shape;244;p11"/>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45" name="Google Shape;245;p11"/>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246" name="Google Shape;246;p11"/>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47" name="Google Shape;247;p11"/>
          <p:cNvSpPr txBox="1"/>
          <p:nvPr/>
        </p:nvSpPr>
        <p:spPr>
          <a:xfrm>
            <a:off x="554311" y="1776296"/>
            <a:ext cx="6331886" cy="310682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Regeringen lægger op til vækst i det o</a:t>
            </a:r>
            <a:r>
              <a:rPr lang="da-DK" sz="2800" b="1">
                <a:solidFill>
                  <a:srgbClr val="323F4F"/>
                </a:solidFill>
                <a:latin typeface="Calibri"/>
                <a:ea typeface="Calibri"/>
                <a:cs typeface="Calibri"/>
                <a:sym typeface="Calibri"/>
              </a:rPr>
              <a:t>ffentlige forbrug på 1,4 pct. </a:t>
            </a:r>
            <a:endParaRPr sz="2400" b="1" i="0" u="none" strike="noStrike" cap="none">
              <a:solidFill>
                <a:srgbClr val="323F4F"/>
              </a:solidFill>
              <a:latin typeface="Calibri"/>
              <a:ea typeface="Calibri"/>
              <a:cs typeface="Calibri"/>
              <a:sym typeface="Calibri"/>
            </a:endParaRPr>
          </a:p>
          <a:p>
            <a:pPr marL="800100" marR="0" lvl="1" indent="-215900" algn="l" rtl="0">
              <a:lnSpc>
                <a:spcPct val="115000"/>
              </a:lnSpc>
              <a:spcBef>
                <a:spcPts val="500"/>
              </a:spcBef>
              <a:spcAft>
                <a:spcPts val="0"/>
              </a:spcAft>
              <a:buClr>
                <a:schemeClr val="dk1"/>
              </a:buClr>
              <a:buSzPts val="2000"/>
              <a:buFont typeface="Arial"/>
              <a:buNone/>
            </a:pPr>
            <a:endParaRPr sz="20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32 mia. til velfærd - Heraf 19 mia. til demografi</a:t>
            </a:r>
            <a:endParaRPr sz="1800">
              <a:solidFill>
                <a:schemeClr val="dk1"/>
              </a:solidFill>
              <a:latin typeface="Arial"/>
              <a:ea typeface="Arial"/>
              <a:cs typeface="Arial"/>
              <a:sym typeface="Arial"/>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Fire mia. kr. frem imod 2030</a:t>
            </a:r>
            <a:endParaRPr/>
          </a:p>
          <a:p>
            <a:pPr marL="0" marR="0" lvl="0" indent="0" algn="l" rtl="0">
              <a:lnSpc>
                <a:spcPct val="115000"/>
              </a:lnSpc>
              <a:spcBef>
                <a:spcPts val="1000"/>
              </a:spcBef>
              <a:spcAft>
                <a:spcPts val="0"/>
              </a:spcAft>
              <a:buNone/>
            </a:pPr>
            <a:r>
              <a:rPr lang="da-DK" sz="2800" b="1">
                <a:solidFill>
                  <a:srgbClr val="323F4F"/>
                </a:solidFill>
                <a:latin typeface="Calibri"/>
                <a:ea typeface="Calibri"/>
                <a:cs typeface="Calibri"/>
                <a:sym typeface="Calibri"/>
              </a:rPr>
              <a:t>    </a:t>
            </a:r>
            <a:r>
              <a:rPr lang="da-DK" sz="2800" b="1" i="0" u="none" strike="noStrike" cap="none">
                <a:solidFill>
                  <a:srgbClr val="323F4F"/>
                </a:solidFill>
                <a:latin typeface="Calibri"/>
                <a:ea typeface="Calibri"/>
                <a:cs typeface="Calibri"/>
                <a:sym typeface="Calibri"/>
              </a:rPr>
              <a:t>250 mio</a:t>
            </a:r>
            <a:r>
              <a:rPr lang="da-DK" sz="2800" b="1">
                <a:solidFill>
                  <a:srgbClr val="323F4F"/>
                </a:solidFill>
                <a:latin typeface="Calibri"/>
                <a:ea typeface="Calibri"/>
                <a:cs typeface="Calibri"/>
                <a:sym typeface="Calibri"/>
              </a:rPr>
              <a:t>. udover demografi om året</a:t>
            </a:r>
            <a:endParaRPr sz="2800" b="1" i="0" u="none" strike="noStrike" cap="none">
              <a:solidFill>
                <a:srgbClr val="323F4F"/>
              </a:solidFill>
              <a:latin typeface="Calibri"/>
              <a:ea typeface="Calibri"/>
              <a:cs typeface="Calibri"/>
              <a:sym typeface="Calibri"/>
            </a:endParaRPr>
          </a:p>
        </p:txBody>
      </p:sp>
      <p:pic>
        <p:nvPicPr>
          <p:cNvPr id="248" name="Google Shape;248;p11" descr="Flyvende penge kontur"/>
          <p:cNvPicPr preferRelativeResize="0"/>
          <p:nvPr/>
        </p:nvPicPr>
        <p:blipFill rotWithShape="1">
          <a:blip r:embed="rId4">
            <a:alphaModFix/>
          </a:blip>
          <a:srcRect/>
          <a:stretch/>
        </p:blipFill>
        <p:spPr>
          <a:xfrm flipH="1">
            <a:off x="7115394" y="2434454"/>
            <a:ext cx="978062" cy="914400"/>
          </a:xfrm>
          <a:prstGeom prst="rect">
            <a:avLst/>
          </a:prstGeom>
          <a:noFill/>
          <a:ln>
            <a:noFill/>
          </a:ln>
        </p:spPr>
      </p:pic>
      <p:pic>
        <p:nvPicPr>
          <p:cNvPr id="249" name="Google Shape;249;p11" descr="Kasserede kumme kontur"/>
          <p:cNvPicPr preferRelativeResize="0"/>
          <p:nvPr/>
        </p:nvPicPr>
        <p:blipFill rotWithShape="1">
          <a:blip r:embed="rId5">
            <a:alphaModFix/>
          </a:blip>
          <a:srcRect/>
          <a:stretch/>
        </p:blipFill>
        <p:spPr>
          <a:xfrm>
            <a:off x="7938245" y="2926920"/>
            <a:ext cx="4057650" cy="4057650"/>
          </a:xfrm>
          <a:prstGeom prst="rect">
            <a:avLst/>
          </a:prstGeom>
          <a:noFill/>
          <a:ln>
            <a:noFill/>
          </a:ln>
        </p:spPr>
      </p:pic>
      <p:pic>
        <p:nvPicPr>
          <p:cNvPr id="250" name="Google Shape;250;p11" descr="Flyvende penge kontur"/>
          <p:cNvPicPr preferRelativeResize="0"/>
          <p:nvPr/>
        </p:nvPicPr>
        <p:blipFill rotWithShape="1">
          <a:blip r:embed="rId4">
            <a:alphaModFix/>
          </a:blip>
          <a:srcRect/>
          <a:stretch/>
        </p:blipFill>
        <p:spPr>
          <a:xfrm flipH="1">
            <a:off x="7437075" y="3480603"/>
            <a:ext cx="584273" cy="546243"/>
          </a:xfrm>
          <a:prstGeom prst="rect">
            <a:avLst/>
          </a:prstGeom>
          <a:noFill/>
          <a:ln>
            <a:noFill/>
          </a:ln>
        </p:spPr>
      </p:pic>
      <p:pic>
        <p:nvPicPr>
          <p:cNvPr id="251" name="Google Shape;251;p11" descr="Flyvende penge kontur"/>
          <p:cNvPicPr preferRelativeResize="0"/>
          <p:nvPr/>
        </p:nvPicPr>
        <p:blipFill rotWithShape="1">
          <a:blip r:embed="rId4">
            <a:alphaModFix/>
          </a:blip>
          <a:srcRect/>
          <a:stretch/>
        </p:blipFill>
        <p:spPr>
          <a:xfrm flipH="1">
            <a:off x="7471729" y="1702017"/>
            <a:ext cx="722929" cy="675874"/>
          </a:xfrm>
          <a:prstGeom prst="rect">
            <a:avLst/>
          </a:prstGeom>
          <a:noFill/>
          <a:ln>
            <a:noFill/>
          </a:ln>
        </p:spPr>
      </p:pic>
      <p:pic>
        <p:nvPicPr>
          <p:cNvPr id="252" name="Google Shape;252;p11" descr="Flyvende penge kontur"/>
          <p:cNvPicPr preferRelativeResize="0"/>
          <p:nvPr/>
        </p:nvPicPr>
        <p:blipFill rotWithShape="1">
          <a:blip r:embed="rId4">
            <a:alphaModFix/>
          </a:blip>
          <a:srcRect/>
          <a:stretch/>
        </p:blipFill>
        <p:spPr>
          <a:xfrm flipH="1">
            <a:off x="6641127" y="1002495"/>
            <a:ext cx="978062" cy="914400"/>
          </a:xfrm>
          <a:prstGeom prst="rect">
            <a:avLst/>
          </a:prstGeom>
          <a:noFill/>
          <a:ln>
            <a:noFill/>
          </a:ln>
        </p:spPr>
      </p:pic>
      <p:pic>
        <p:nvPicPr>
          <p:cNvPr id="253" name="Google Shape;253;p11" descr="Flyvende penge kontur"/>
          <p:cNvPicPr preferRelativeResize="0"/>
          <p:nvPr/>
        </p:nvPicPr>
        <p:blipFill rotWithShape="1">
          <a:blip r:embed="rId4">
            <a:alphaModFix/>
          </a:blip>
          <a:srcRect/>
          <a:stretch/>
        </p:blipFill>
        <p:spPr>
          <a:xfrm flipH="1">
            <a:off x="6519603" y="2215780"/>
            <a:ext cx="722929" cy="675874"/>
          </a:xfrm>
          <a:prstGeom prst="rect">
            <a:avLst/>
          </a:prstGeom>
          <a:noFill/>
          <a:ln>
            <a:noFill/>
          </a:ln>
        </p:spPr>
      </p:pic>
      <p:pic>
        <p:nvPicPr>
          <p:cNvPr id="254" name="Google Shape;254;p11" descr="Flyvende penge kontur"/>
          <p:cNvPicPr preferRelativeResize="0"/>
          <p:nvPr/>
        </p:nvPicPr>
        <p:blipFill rotWithShape="1">
          <a:blip r:embed="rId4">
            <a:alphaModFix/>
          </a:blip>
          <a:srcRect/>
          <a:stretch/>
        </p:blipFill>
        <p:spPr>
          <a:xfrm flipH="1">
            <a:off x="8062397" y="2614932"/>
            <a:ext cx="722929" cy="6758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7"/>
                                        </p:tgtEl>
                                        <p:attrNameLst>
                                          <p:attrName>style.visibility</p:attrName>
                                        </p:attrNameLst>
                                      </p:cBhvr>
                                      <p:to>
                                        <p:strVal val="visible"/>
                                      </p:to>
                                    </p:set>
                                    <p:animEffect transition="in" filter="fade">
                                      <p:cBhvr>
                                        <p:cTn id="7" dur="500"/>
                                        <p:tgtEl>
                                          <p:spTgt spid="247"/>
                                        </p:tgtEl>
                                      </p:cBhvr>
                                    </p:animEffect>
                                  </p:childTnLst>
                                </p:cTn>
                              </p:par>
                              <p:par>
                                <p:cTn id="8" presetID="10" presetClass="entr" presetSubtype="0" fill="hold" nodeType="withEffect">
                                  <p:stCondLst>
                                    <p:cond delay="0"/>
                                  </p:stCondLst>
                                  <p:childTnLst>
                                    <p:set>
                                      <p:cBhvr>
                                        <p:cTn id="9" dur="1" fill="hold">
                                          <p:stCondLst>
                                            <p:cond delay="0"/>
                                          </p:stCondLst>
                                        </p:cTn>
                                        <p:tgtEl>
                                          <p:spTgt spid="248"/>
                                        </p:tgtEl>
                                        <p:attrNameLst>
                                          <p:attrName>style.visibility</p:attrName>
                                        </p:attrNameLst>
                                      </p:cBhvr>
                                      <p:to>
                                        <p:strVal val="visible"/>
                                      </p:to>
                                    </p:set>
                                    <p:animEffect transition="in" filter="fade">
                                      <p:cBhvr>
                                        <p:cTn id="10" dur="500"/>
                                        <p:tgtEl>
                                          <p:spTgt spid="248"/>
                                        </p:tgtEl>
                                      </p:cBhvr>
                                    </p:animEffect>
                                  </p:childTnLst>
                                </p:cTn>
                              </p:par>
                              <p:par>
                                <p:cTn id="11" presetID="10" presetClass="entr" presetSubtype="0" fill="hold" nodeType="withEffect">
                                  <p:stCondLst>
                                    <p:cond delay="0"/>
                                  </p:stCondLst>
                                  <p:childTnLst>
                                    <p:set>
                                      <p:cBhvr>
                                        <p:cTn id="12" dur="1" fill="hold">
                                          <p:stCondLst>
                                            <p:cond delay="0"/>
                                          </p:stCondLst>
                                        </p:cTn>
                                        <p:tgtEl>
                                          <p:spTgt spid="250"/>
                                        </p:tgtEl>
                                        <p:attrNameLst>
                                          <p:attrName>style.visibility</p:attrName>
                                        </p:attrNameLst>
                                      </p:cBhvr>
                                      <p:to>
                                        <p:strVal val="visible"/>
                                      </p:to>
                                    </p:set>
                                    <p:animEffect transition="in" filter="fade">
                                      <p:cBhvr>
                                        <p:cTn id="13" dur="500"/>
                                        <p:tgtEl>
                                          <p:spTgt spid="250"/>
                                        </p:tgtEl>
                                      </p:cBhvr>
                                    </p:animEffect>
                                  </p:childTnLst>
                                </p:cTn>
                              </p:par>
                              <p:par>
                                <p:cTn id="14" presetID="10" presetClass="entr" presetSubtype="0" fill="hold" nodeType="withEffect">
                                  <p:stCondLst>
                                    <p:cond delay="0"/>
                                  </p:stCondLst>
                                  <p:childTnLst>
                                    <p:set>
                                      <p:cBhvr>
                                        <p:cTn id="15" dur="1" fill="hold">
                                          <p:stCondLst>
                                            <p:cond delay="0"/>
                                          </p:stCondLst>
                                        </p:cTn>
                                        <p:tgtEl>
                                          <p:spTgt spid="251"/>
                                        </p:tgtEl>
                                        <p:attrNameLst>
                                          <p:attrName>style.visibility</p:attrName>
                                        </p:attrNameLst>
                                      </p:cBhvr>
                                      <p:to>
                                        <p:strVal val="visible"/>
                                      </p:to>
                                    </p:set>
                                    <p:animEffect transition="in" filter="fade">
                                      <p:cBhvr>
                                        <p:cTn id="16" dur="500"/>
                                        <p:tgtEl>
                                          <p:spTgt spid="251"/>
                                        </p:tgtEl>
                                      </p:cBhvr>
                                    </p:animEffect>
                                  </p:childTnLst>
                                </p:cTn>
                              </p:par>
                              <p:par>
                                <p:cTn id="17" presetID="10" presetClass="entr" presetSubtype="0" fill="hold" nodeType="withEffect">
                                  <p:stCondLst>
                                    <p:cond delay="0"/>
                                  </p:stCondLst>
                                  <p:childTnLst>
                                    <p:set>
                                      <p:cBhvr>
                                        <p:cTn id="18" dur="1" fill="hold">
                                          <p:stCondLst>
                                            <p:cond delay="0"/>
                                          </p:stCondLst>
                                        </p:cTn>
                                        <p:tgtEl>
                                          <p:spTgt spid="252"/>
                                        </p:tgtEl>
                                        <p:attrNameLst>
                                          <p:attrName>style.visibility</p:attrName>
                                        </p:attrNameLst>
                                      </p:cBhvr>
                                      <p:to>
                                        <p:strVal val="visible"/>
                                      </p:to>
                                    </p:set>
                                    <p:animEffect transition="in" filter="fade">
                                      <p:cBhvr>
                                        <p:cTn id="19" dur="500"/>
                                        <p:tgtEl>
                                          <p:spTgt spid="252"/>
                                        </p:tgtEl>
                                      </p:cBhvr>
                                    </p:animEffect>
                                  </p:childTnLst>
                                </p:cTn>
                              </p:par>
                              <p:par>
                                <p:cTn id="20" presetID="10" presetClass="entr" presetSubtype="0" fill="hold" nodeType="withEffect">
                                  <p:stCondLst>
                                    <p:cond delay="0"/>
                                  </p:stCondLst>
                                  <p:childTnLst>
                                    <p:set>
                                      <p:cBhvr>
                                        <p:cTn id="21" dur="1" fill="hold">
                                          <p:stCondLst>
                                            <p:cond delay="0"/>
                                          </p:stCondLst>
                                        </p:cTn>
                                        <p:tgtEl>
                                          <p:spTgt spid="253"/>
                                        </p:tgtEl>
                                        <p:attrNameLst>
                                          <p:attrName>style.visibility</p:attrName>
                                        </p:attrNameLst>
                                      </p:cBhvr>
                                      <p:to>
                                        <p:strVal val="visible"/>
                                      </p:to>
                                    </p:set>
                                    <p:animEffect transition="in" filter="fade">
                                      <p:cBhvr>
                                        <p:cTn id="22" dur="500"/>
                                        <p:tgtEl>
                                          <p:spTgt spid="253"/>
                                        </p:tgtEl>
                                      </p:cBhvr>
                                    </p:animEffect>
                                  </p:childTnLst>
                                </p:cTn>
                              </p:par>
                              <p:par>
                                <p:cTn id="23" presetID="10" presetClass="entr" presetSubtype="0" fill="hold" nodeType="withEffect">
                                  <p:stCondLst>
                                    <p:cond delay="0"/>
                                  </p:stCondLst>
                                  <p:childTnLst>
                                    <p:set>
                                      <p:cBhvr>
                                        <p:cTn id="24" dur="1" fill="hold">
                                          <p:stCondLst>
                                            <p:cond delay="0"/>
                                          </p:stCondLst>
                                        </p:cTn>
                                        <p:tgtEl>
                                          <p:spTgt spid="254"/>
                                        </p:tgtEl>
                                        <p:attrNameLst>
                                          <p:attrName>style.visibility</p:attrName>
                                        </p:attrNameLst>
                                      </p:cBhvr>
                                      <p:to>
                                        <p:strVal val="visible"/>
                                      </p:to>
                                    </p:set>
                                    <p:animEffect transition="in" filter="fade">
                                      <p:cBhvr>
                                        <p:cTn id="25" dur="500"/>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2"/>
          <p:cNvSpPr txBox="1">
            <a:spLocks noGrp="1"/>
          </p:cNvSpPr>
          <p:nvPr>
            <p:ph type="title"/>
          </p:nvPr>
        </p:nvSpPr>
        <p:spPr>
          <a:xfrm>
            <a:off x="584271" y="440889"/>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Udfordringen</a:t>
            </a:r>
            <a:endParaRPr/>
          </a:p>
        </p:txBody>
      </p:sp>
      <p:grpSp>
        <p:nvGrpSpPr>
          <p:cNvPr id="260" name="Google Shape;260;p12"/>
          <p:cNvGrpSpPr/>
          <p:nvPr/>
        </p:nvGrpSpPr>
        <p:grpSpPr>
          <a:xfrm>
            <a:off x="7867135" y="0"/>
            <a:ext cx="4324865" cy="2641149"/>
            <a:chOff x="6867015" y="-1"/>
            <a:chExt cx="5324985" cy="3251912"/>
          </a:xfrm>
        </p:grpSpPr>
        <p:sp>
          <p:nvSpPr>
            <p:cNvPr id="261" name="Google Shape;261;p1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62" name="Google Shape;262;p1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63" name="Google Shape;263;p1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64" name="Google Shape;264;p1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265" name="Google Shape;265;p12"/>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66" name="Google Shape;266;p12"/>
          <p:cNvSpPr txBox="1"/>
          <p:nvPr/>
        </p:nvSpPr>
        <p:spPr>
          <a:xfrm>
            <a:off x="554310" y="1249457"/>
            <a:ext cx="8920000" cy="3106820"/>
          </a:xfrm>
          <a:prstGeom prst="rect">
            <a:avLst/>
          </a:prstGeom>
          <a:noFill/>
          <a:ln>
            <a:noFill/>
          </a:ln>
        </p:spPr>
        <p:txBody>
          <a:bodyPr spcFirstLastPara="1" wrap="square" lIns="91425" tIns="45700" rIns="91425" bIns="45700" anchor="t" anchorCtr="0">
            <a:noAutofit/>
          </a:bodyPr>
          <a:lstStyle/>
          <a:p>
            <a:pPr marL="457200" marR="0" lvl="1" indent="0" algn="l" rtl="0">
              <a:lnSpc>
                <a:spcPct val="90000"/>
              </a:lnSpc>
              <a:spcBef>
                <a:spcPts val="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Det specialiserede områder stiger </a:t>
            </a:r>
            <a:br>
              <a:rPr lang="da-DK" sz="2800" b="1" i="0" u="none" strike="noStrike" cap="none">
                <a:solidFill>
                  <a:srgbClr val="323F4F"/>
                </a:solidFill>
                <a:latin typeface="Calibri"/>
                <a:ea typeface="Calibri"/>
                <a:cs typeface="Calibri"/>
                <a:sym typeface="Calibri"/>
              </a:rPr>
            </a:br>
            <a:r>
              <a:rPr lang="da-DK" sz="2800" b="1" i="0" u="none" strike="noStrike" cap="none">
                <a:solidFill>
                  <a:srgbClr val="323F4F"/>
                </a:solidFill>
                <a:latin typeface="Calibri"/>
                <a:ea typeface="Calibri"/>
                <a:cs typeface="Calibri"/>
                <a:sym typeface="Calibri"/>
              </a:rPr>
              <a:t>med op imod 1,8 mia. om året</a:t>
            </a:r>
            <a:endParaRPr sz="2400" b="1" i="0" u="none" strike="noStrike" cap="none">
              <a:solidFill>
                <a:srgbClr val="323F4F"/>
              </a:solidFill>
              <a:latin typeface="Calibri"/>
              <a:ea typeface="Calibri"/>
              <a:cs typeface="Calibri"/>
              <a:sym typeface="Calibri"/>
            </a:endParaRPr>
          </a:p>
          <a:p>
            <a:pPr marL="800100" marR="0" lvl="1" indent="-215900" algn="l" rtl="0">
              <a:lnSpc>
                <a:spcPct val="115000"/>
              </a:lnSpc>
              <a:spcBef>
                <a:spcPts val="500"/>
              </a:spcBef>
              <a:spcAft>
                <a:spcPts val="0"/>
              </a:spcAft>
              <a:buClr>
                <a:schemeClr val="dk1"/>
              </a:buClr>
              <a:buSzPts val="2000"/>
              <a:buFont typeface="Arial"/>
              <a:buNone/>
            </a:pPr>
            <a:endParaRPr sz="20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Specialundervisning –  300 til 500 mio. </a:t>
            </a:r>
            <a:endParaRPr sz="1400" b="0" i="0" u="none" strike="noStrike" cap="none">
              <a:solidFill>
                <a:srgbClr val="000000"/>
              </a:solidFill>
              <a:latin typeface="Arial"/>
              <a:ea typeface="Arial"/>
              <a:cs typeface="Arial"/>
              <a:sym typeface="Arial"/>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250 mio. udover demografi om året</a:t>
            </a:r>
            <a:br>
              <a:rPr lang="da-DK" sz="2800" b="1" i="0" u="none" strike="noStrike" cap="none">
                <a:solidFill>
                  <a:srgbClr val="323F4F"/>
                </a:solidFill>
                <a:latin typeface="Calibri"/>
                <a:ea typeface="Calibri"/>
                <a:cs typeface="Calibri"/>
                <a:sym typeface="Calibri"/>
              </a:rPr>
            </a:br>
            <a:endParaRPr sz="28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a:solidFill>
                  <a:srgbClr val="323F4F"/>
                </a:solidFill>
                <a:latin typeface="Calibri"/>
                <a:ea typeface="Calibri"/>
                <a:cs typeface="Calibri"/>
                <a:sym typeface="Calibri"/>
              </a:rPr>
              <a:t>Kommunerne skal samlet set </a:t>
            </a:r>
            <a:r>
              <a:rPr lang="da-DK" sz="2800" b="1" i="0" u="none" strike="noStrike" cap="none">
                <a:solidFill>
                  <a:srgbClr val="323F4F"/>
                </a:solidFill>
                <a:latin typeface="Calibri"/>
                <a:ea typeface="Calibri"/>
                <a:cs typeface="Calibri"/>
                <a:sym typeface="Calibri"/>
              </a:rPr>
              <a:t>finde 1,5 til 2 mia. om året</a:t>
            </a:r>
            <a:br>
              <a:rPr lang="da-DK" sz="2800" b="1" i="0" u="none" strike="noStrike" cap="none">
                <a:solidFill>
                  <a:srgbClr val="323F4F"/>
                </a:solidFill>
                <a:latin typeface="Calibri"/>
                <a:ea typeface="Calibri"/>
                <a:cs typeface="Calibri"/>
                <a:sym typeface="Calibri"/>
              </a:rPr>
            </a:br>
            <a:r>
              <a:rPr lang="da-DK" sz="2800" b="1" i="0" u="none" strike="noStrike" cap="none">
                <a:solidFill>
                  <a:srgbClr val="323F4F"/>
                </a:solidFill>
                <a:latin typeface="Calibri"/>
                <a:ea typeface="Calibri"/>
                <a:cs typeface="Calibri"/>
                <a:sym typeface="Calibri"/>
              </a:rPr>
              <a:t>Mellem 6-8 mio. i Kerteminde</a:t>
            </a:r>
            <a:endParaRPr sz="2800" b="1" i="0" u="none" strike="noStrike" cap="none">
              <a:solidFill>
                <a:srgbClr val="323F4F"/>
              </a:solidFill>
              <a:latin typeface="Calibri"/>
              <a:ea typeface="Calibri"/>
              <a:cs typeface="Calibri"/>
              <a:sym typeface="Calibri"/>
            </a:endParaRPr>
          </a:p>
        </p:txBody>
      </p:sp>
      <p:pic>
        <p:nvPicPr>
          <p:cNvPr id="267" name="Google Shape;267;p12" descr="Flyvende penge kontur"/>
          <p:cNvPicPr preferRelativeResize="0"/>
          <p:nvPr/>
        </p:nvPicPr>
        <p:blipFill rotWithShape="1">
          <a:blip r:embed="rId4">
            <a:alphaModFix/>
          </a:blip>
          <a:srcRect/>
          <a:stretch/>
        </p:blipFill>
        <p:spPr>
          <a:xfrm flipH="1">
            <a:off x="7439025" y="2336536"/>
            <a:ext cx="1452043" cy="1266333"/>
          </a:xfrm>
          <a:prstGeom prst="rect">
            <a:avLst/>
          </a:prstGeom>
          <a:noFill/>
          <a:ln>
            <a:noFill/>
          </a:ln>
        </p:spPr>
      </p:pic>
      <p:pic>
        <p:nvPicPr>
          <p:cNvPr id="268" name="Google Shape;268;p12" descr="Pengeskab kontur"/>
          <p:cNvPicPr preferRelativeResize="0"/>
          <p:nvPr/>
        </p:nvPicPr>
        <p:blipFill rotWithShape="1">
          <a:blip r:embed="rId5">
            <a:alphaModFix/>
          </a:blip>
          <a:srcRect/>
          <a:stretch/>
        </p:blipFill>
        <p:spPr>
          <a:xfrm flipH="1">
            <a:off x="8915633" y="4146449"/>
            <a:ext cx="2445694" cy="2132900"/>
          </a:xfrm>
          <a:prstGeom prst="rect">
            <a:avLst/>
          </a:prstGeom>
          <a:noFill/>
          <a:ln>
            <a:noFill/>
          </a:ln>
        </p:spPr>
      </p:pic>
      <p:pic>
        <p:nvPicPr>
          <p:cNvPr id="269" name="Google Shape;269;p12" descr="Flyvende penge kontur"/>
          <p:cNvPicPr preferRelativeResize="0"/>
          <p:nvPr/>
        </p:nvPicPr>
        <p:blipFill rotWithShape="1">
          <a:blip r:embed="rId6">
            <a:alphaModFix/>
          </a:blip>
          <a:srcRect/>
          <a:stretch/>
        </p:blipFill>
        <p:spPr>
          <a:xfrm flipH="1">
            <a:off x="7640797" y="3624246"/>
            <a:ext cx="726022" cy="633167"/>
          </a:xfrm>
          <a:prstGeom prst="rect">
            <a:avLst/>
          </a:prstGeom>
          <a:noFill/>
          <a:ln>
            <a:noFill/>
          </a:ln>
        </p:spPr>
      </p:pic>
      <p:pic>
        <p:nvPicPr>
          <p:cNvPr id="270" name="Google Shape;270;p12" descr="Flyvende penge kontur"/>
          <p:cNvPicPr preferRelativeResize="0"/>
          <p:nvPr/>
        </p:nvPicPr>
        <p:blipFill rotWithShape="1">
          <a:blip r:embed="rId7">
            <a:alphaModFix/>
          </a:blip>
          <a:srcRect/>
          <a:stretch/>
        </p:blipFill>
        <p:spPr>
          <a:xfrm flipH="1">
            <a:off x="8411849" y="3468578"/>
            <a:ext cx="1012416" cy="8829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6"/>
                                        </p:tgtEl>
                                        <p:attrNameLst>
                                          <p:attrName>style.visibility</p:attrName>
                                        </p:attrNameLst>
                                      </p:cBhvr>
                                      <p:to>
                                        <p:strVal val="visible"/>
                                      </p:to>
                                    </p:set>
                                    <p:animEffect transition="in" filter="fade">
                                      <p:cBhvr>
                                        <p:cTn id="7" dur="500"/>
                                        <p:tgtEl>
                                          <p:spTgt spid="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3"/>
          <p:cNvSpPr txBox="1">
            <a:spLocks noGrp="1"/>
          </p:cNvSpPr>
          <p:nvPr>
            <p:ph type="title"/>
          </p:nvPr>
        </p:nvSpPr>
        <p:spPr>
          <a:xfrm>
            <a:off x="573283" y="1028790"/>
            <a:ext cx="9833548" cy="10668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23F4F"/>
              </a:buClr>
              <a:buSzPts val="4000"/>
              <a:buFont typeface="Calibri"/>
              <a:buNone/>
            </a:pPr>
            <a:r>
              <a:rPr lang="da-DK" sz="4000" b="1" dirty="0">
                <a:solidFill>
                  <a:srgbClr val="323F4F"/>
                </a:solidFill>
                <a:latin typeface="Calibri"/>
                <a:ea typeface="Calibri"/>
                <a:cs typeface="Calibri"/>
                <a:sym typeface="Calibri"/>
              </a:rPr>
              <a:t>Største risiko for kommunekasserne</a:t>
            </a:r>
            <a:br>
              <a:rPr lang="da-DK" sz="4000" b="1" dirty="0">
                <a:solidFill>
                  <a:srgbClr val="323F4F"/>
                </a:solidFill>
                <a:latin typeface="Calibri"/>
                <a:ea typeface="Calibri"/>
                <a:cs typeface="Calibri"/>
                <a:sym typeface="Calibri"/>
              </a:rPr>
            </a:br>
            <a:r>
              <a:rPr lang="da-DK" sz="4000" b="1" dirty="0">
                <a:solidFill>
                  <a:srgbClr val="323F4F"/>
                </a:solidFill>
                <a:latin typeface="Calibri"/>
                <a:ea typeface="Calibri"/>
                <a:cs typeface="Calibri"/>
                <a:sym typeface="Calibri"/>
              </a:rPr>
              <a:t>kommer fra Rusland</a:t>
            </a:r>
            <a:endParaRPr dirty="0">
              <a:solidFill>
                <a:srgbClr val="323F4F"/>
              </a:solidFill>
            </a:endParaRPr>
          </a:p>
        </p:txBody>
      </p:sp>
      <p:pic>
        <p:nvPicPr>
          <p:cNvPr id="276" name="Google Shape;276;p13"/>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277" name="Google Shape;277;p13"/>
          <p:cNvSpPr txBox="1"/>
          <p:nvPr/>
        </p:nvSpPr>
        <p:spPr>
          <a:xfrm>
            <a:off x="446533" y="2095592"/>
            <a:ext cx="8603006" cy="4717641"/>
          </a:xfrm>
          <a:prstGeom prst="rect">
            <a:avLst/>
          </a:prstGeom>
          <a:noFill/>
          <a:ln>
            <a:noFill/>
          </a:ln>
        </p:spPr>
        <p:txBody>
          <a:bodyPr spcFirstLastPara="1" wrap="square" lIns="91425" tIns="45700" rIns="91425" bIns="45700" anchor="t" anchorCtr="0">
            <a:noAutofit/>
          </a:bodyPr>
          <a:lstStyle/>
          <a:p>
            <a:pPr marL="609600" marR="0" lvl="1" indent="0" algn="l" rtl="0">
              <a:lnSpc>
                <a:spcPct val="150000"/>
              </a:lnSpc>
              <a:spcBef>
                <a:spcPts val="500"/>
              </a:spcBef>
              <a:spcAft>
                <a:spcPts val="0"/>
              </a:spcAft>
              <a:buClr>
                <a:srgbClr val="323F4F"/>
              </a:buClr>
              <a:buSzPts val="2400"/>
              <a:buFont typeface="Calibri"/>
              <a:buNone/>
            </a:pPr>
            <a:r>
              <a:rPr lang="da-DK" sz="2400" b="1" i="0" u="none" strike="noStrike" cap="none" dirty="0">
                <a:solidFill>
                  <a:srgbClr val="323F4F"/>
                </a:solidFill>
                <a:latin typeface="Calibri"/>
                <a:ea typeface="Calibri"/>
                <a:cs typeface="Calibri"/>
                <a:sym typeface="Calibri"/>
              </a:rPr>
              <a:t>”Jeg kan ligeså godt være ærlig, det bliver dyrt. Friheden koster”</a:t>
            </a:r>
            <a:endParaRPr sz="1800" b="0" i="0" u="none" strike="noStrike" cap="none" dirty="0">
              <a:solidFill>
                <a:schemeClr val="dk1"/>
              </a:solidFill>
              <a:latin typeface="Arial"/>
              <a:ea typeface="Arial"/>
              <a:cs typeface="Arial"/>
              <a:sym typeface="Arial"/>
            </a:endParaRPr>
          </a:p>
          <a:p>
            <a:pPr marL="609600" marR="0" lvl="1" indent="0" algn="l" rtl="0">
              <a:lnSpc>
                <a:spcPct val="150000"/>
              </a:lnSpc>
              <a:spcBef>
                <a:spcPts val="500"/>
              </a:spcBef>
              <a:spcAft>
                <a:spcPts val="0"/>
              </a:spcAft>
              <a:buClr>
                <a:srgbClr val="323F4F"/>
              </a:buClr>
              <a:buSzPts val="2400"/>
              <a:buFont typeface="Calibri"/>
              <a:buNone/>
            </a:pPr>
            <a:r>
              <a:rPr lang="da-DK" sz="2400" b="1" i="0" u="none" strike="noStrike" cap="none" dirty="0">
                <a:solidFill>
                  <a:srgbClr val="323F4F"/>
                </a:solidFill>
                <a:latin typeface="Calibri"/>
                <a:ea typeface="Calibri"/>
                <a:cs typeface="Calibri"/>
                <a:sym typeface="Calibri"/>
              </a:rPr>
              <a:t>- Mette Frederiksen (D. 22/02/2024)</a:t>
            </a:r>
            <a:endParaRPr sz="1800" b="0" i="0" u="none" strike="noStrike" cap="none" dirty="0">
              <a:solidFill>
                <a:schemeClr val="dk1"/>
              </a:solidFill>
              <a:latin typeface="Arial"/>
              <a:ea typeface="Arial"/>
              <a:cs typeface="Arial"/>
              <a:sym typeface="Arial"/>
            </a:endParaRPr>
          </a:p>
          <a:p>
            <a:pPr marL="952500" marR="0" lvl="1" indent="-190500" algn="l" rtl="0">
              <a:lnSpc>
                <a:spcPct val="150000"/>
              </a:lnSpc>
              <a:spcBef>
                <a:spcPts val="500"/>
              </a:spcBef>
              <a:spcAft>
                <a:spcPts val="0"/>
              </a:spcAft>
              <a:buClr>
                <a:schemeClr val="dk1"/>
              </a:buClr>
              <a:buSzPts val="2400"/>
              <a:buFont typeface="Arial"/>
              <a:buNone/>
            </a:pPr>
            <a:endParaRPr sz="2400" b="1" i="0" u="none" strike="noStrike" cap="none" dirty="0">
              <a:solidFill>
                <a:srgbClr val="323F4F"/>
              </a:solidFill>
              <a:latin typeface="Calibri"/>
              <a:ea typeface="Calibri"/>
              <a:cs typeface="Calibri"/>
              <a:sym typeface="Calibri"/>
            </a:endParaRPr>
          </a:p>
          <a:p>
            <a:pPr marL="609600" marR="0" lvl="1" indent="0" algn="l" rtl="0">
              <a:lnSpc>
                <a:spcPct val="150000"/>
              </a:lnSpc>
              <a:spcBef>
                <a:spcPts val="500"/>
              </a:spcBef>
              <a:spcAft>
                <a:spcPts val="0"/>
              </a:spcAft>
              <a:buClr>
                <a:srgbClr val="323F4F"/>
              </a:buClr>
              <a:buSzPts val="2400"/>
              <a:buFont typeface="Calibri"/>
              <a:buNone/>
            </a:pPr>
            <a:r>
              <a:rPr lang="da-DK" sz="2400" b="1" i="0" u="none" strike="noStrike" cap="none" dirty="0">
                <a:solidFill>
                  <a:srgbClr val="323F4F"/>
                </a:solidFill>
                <a:latin typeface="Calibri"/>
                <a:ea typeface="Calibri"/>
                <a:cs typeface="Calibri"/>
                <a:sym typeface="Calibri"/>
              </a:rPr>
              <a:t>En milliard ekstra til forsvar om året vil formentligt betyde cirka 700 mio. ekstra i kommunale besparelser om året. </a:t>
            </a:r>
            <a:br>
              <a:rPr lang="da-DK" sz="2400" b="1" i="0" u="none" strike="noStrike" cap="none" dirty="0">
                <a:solidFill>
                  <a:srgbClr val="323F4F"/>
                </a:solidFill>
                <a:latin typeface="Calibri"/>
                <a:ea typeface="Calibri"/>
                <a:cs typeface="Calibri"/>
                <a:sym typeface="Calibri"/>
              </a:rPr>
            </a:br>
            <a:endParaRPr sz="2400" b="1" i="0" u="none" strike="noStrike" cap="none" dirty="0">
              <a:solidFill>
                <a:srgbClr val="323F4F"/>
              </a:solidFill>
              <a:latin typeface="Calibri"/>
              <a:ea typeface="Calibri"/>
              <a:cs typeface="Calibri"/>
              <a:sym typeface="Calibri"/>
            </a:endParaRPr>
          </a:p>
        </p:txBody>
      </p:sp>
      <p:pic>
        <p:nvPicPr>
          <p:cNvPr id="278" name="Google Shape;278;p13" descr="Soldier med massiv udfyldning"/>
          <p:cNvPicPr preferRelativeResize="0"/>
          <p:nvPr/>
        </p:nvPicPr>
        <p:blipFill rotWithShape="1">
          <a:blip r:embed="rId4">
            <a:alphaModFix/>
          </a:blip>
          <a:srcRect/>
          <a:stretch/>
        </p:blipFill>
        <p:spPr>
          <a:xfrm>
            <a:off x="9272581" y="3956970"/>
            <a:ext cx="2268499" cy="2268499"/>
          </a:xfrm>
          <a:prstGeom prst="rect">
            <a:avLst/>
          </a:prstGeom>
          <a:noFill/>
          <a:ln>
            <a:noFill/>
          </a:ln>
        </p:spPr>
      </p:pic>
      <p:grpSp>
        <p:nvGrpSpPr>
          <p:cNvPr id="279" name="Google Shape;279;p13"/>
          <p:cNvGrpSpPr/>
          <p:nvPr/>
        </p:nvGrpSpPr>
        <p:grpSpPr>
          <a:xfrm>
            <a:off x="7867135" y="0"/>
            <a:ext cx="4324865" cy="2331627"/>
            <a:chOff x="6867015" y="-1"/>
            <a:chExt cx="5324985" cy="3251912"/>
          </a:xfrm>
        </p:grpSpPr>
        <p:sp>
          <p:nvSpPr>
            <p:cNvPr id="280" name="Google Shape;280;p13"/>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1" name="Google Shape;281;p13"/>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2" name="Google Shape;282;p13"/>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3" name="Google Shape;283;p13"/>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4"/>
          <p:cNvSpPr txBox="1">
            <a:spLocks noGrp="1"/>
          </p:cNvSpPr>
          <p:nvPr>
            <p:ph type="title"/>
          </p:nvPr>
        </p:nvSpPr>
        <p:spPr>
          <a:xfrm>
            <a:off x="323636" y="50566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600" b="1">
                <a:solidFill>
                  <a:srgbClr val="323F4F"/>
                </a:solidFill>
              </a:rPr>
              <a:t>Manglende dækning af opdrift på </a:t>
            </a:r>
            <a:br>
              <a:rPr lang="da-DK" sz="3600" b="1">
                <a:solidFill>
                  <a:srgbClr val="323F4F"/>
                </a:solidFill>
              </a:rPr>
            </a:br>
            <a:r>
              <a:rPr lang="da-DK" sz="3600" b="1">
                <a:solidFill>
                  <a:srgbClr val="323F4F"/>
                </a:solidFill>
              </a:rPr>
              <a:t>handicapområdet rammer almenområdet</a:t>
            </a:r>
            <a:endParaRPr/>
          </a:p>
        </p:txBody>
      </p:sp>
      <p:sp>
        <p:nvSpPr>
          <p:cNvPr id="289" name="Google Shape;289;p14"/>
          <p:cNvSpPr txBox="1">
            <a:spLocks noGrp="1"/>
          </p:cNvSpPr>
          <p:nvPr>
            <p:ph type="body" idx="1"/>
          </p:nvPr>
        </p:nvSpPr>
        <p:spPr>
          <a:xfrm>
            <a:off x="7502778" y="2926584"/>
            <a:ext cx="4244009"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da-DK" b="1">
                <a:solidFill>
                  <a:srgbClr val="323F4F"/>
                </a:solidFill>
              </a:rPr>
              <a:t>Regeringen har givet kommunerne penge til flere børn og ældre</a:t>
            </a:r>
            <a:endParaRPr/>
          </a:p>
          <a:p>
            <a:pPr marL="457200" lvl="0" indent="-342900" algn="l" rtl="0">
              <a:lnSpc>
                <a:spcPct val="90000"/>
              </a:lnSpc>
              <a:spcBef>
                <a:spcPts val="1000"/>
              </a:spcBef>
              <a:spcAft>
                <a:spcPts val="0"/>
              </a:spcAft>
              <a:buClr>
                <a:schemeClr val="dk1"/>
              </a:buClr>
              <a:buSzPts val="1800"/>
              <a:buChar char="•"/>
            </a:pPr>
            <a:r>
              <a:rPr lang="da-DK" b="1">
                <a:solidFill>
                  <a:srgbClr val="323F4F"/>
                </a:solidFill>
              </a:rPr>
              <a:t>Kommunerne har brugt pengene og flere til på handicapområdet </a:t>
            </a:r>
            <a:endParaRPr/>
          </a:p>
          <a:p>
            <a:pPr marL="114300" lvl="0" indent="0" algn="l" rtl="0">
              <a:lnSpc>
                <a:spcPct val="90000"/>
              </a:lnSpc>
              <a:spcBef>
                <a:spcPts val="1000"/>
              </a:spcBef>
              <a:spcAft>
                <a:spcPts val="0"/>
              </a:spcAft>
              <a:buSzPts val="1800"/>
              <a:buNone/>
            </a:pPr>
            <a:r>
              <a:rPr lang="da-DK" b="1">
                <a:solidFill>
                  <a:srgbClr val="323F4F"/>
                </a:solidFill>
              </a:rPr>
              <a:t>– derfor er der skåret på folkeskoler og ældrepleje</a:t>
            </a:r>
            <a:endParaRPr/>
          </a:p>
        </p:txBody>
      </p:sp>
      <p:pic>
        <p:nvPicPr>
          <p:cNvPr id="290" name="Google Shape;290;p14" descr="Et billede, der indeholder kort, tekst&#10;&#10;Automatisk genereret beskrivelse"/>
          <p:cNvPicPr preferRelativeResize="0"/>
          <p:nvPr/>
        </p:nvPicPr>
        <p:blipFill rotWithShape="1">
          <a:blip r:embed="rId3">
            <a:alphaModFix/>
          </a:blip>
          <a:srcRect/>
          <a:stretch/>
        </p:blipFill>
        <p:spPr>
          <a:xfrm>
            <a:off x="556884" y="1727014"/>
            <a:ext cx="6897271" cy="5130986"/>
          </a:xfrm>
          <a:prstGeom prst="rect">
            <a:avLst/>
          </a:prstGeom>
          <a:noFill/>
          <a:ln>
            <a:noFill/>
          </a:ln>
        </p:spPr>
      </p:pic>
      <p:sp>
        <p:nvSpPr>
          <p:cNvPr id="291" name="Google Shape;291;p14"/>
          <p:cNvSpPr txBox="1"/>
          <p:nvPr/>
        </p:nvSpPr>
        <p:spPr>
          <a:xfrm>
            <a:off x="833875" y="6380307"/>
            <a:ext cx="583095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a:solidFill>
                  <a:srgbClr val="323F4F"/>
                </a:solidFill>
                <a:latin typeface="Calibri"/>
                <a:ea typeface="Calibri"/>
                <a:cs typeface="Calibri"/>
                <a:sym typeface="Calibri"/>
              </a:rPr>
              <a:t>Ændring i ældreudgifter, når der korrigeres for flere ældre</a:t>
            </a:r>
            <a:endParaRPr/>
          </a:p>
        </p:txBody>
      </p:sp>
      <p:grpSp>
        <p:nvGrpSpPr>
          <p:cNvPr id="292" name="Google Shape;292;p14"/>
          <p:cNvGrpSpPr/>
          <p:nvPr/>
        </p:nvGrpSpPr>
        <p:grpSpPr>
          <a:xfrm>
            <a:off x="7867135" y="0"/>
            <a:ext cx="4324865" cy="2641149"/>
            <a:chOff x="6867015" y="-1"/>
            <a:chExt cx="5324985" cy="3251912"/>
          </a:xfrm>
        </p:grpSpPr>
        <p:sp>
          <p:nvSpPr>
            <p:cNvPr id="293" name="Google Shape;293;p14"/>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94" name="Google Shape;294;p14"/>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95" name="Google Shape;295;p14"/>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296" name="Google Shape;296;p14"/>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297" name="Google Shape;297;p14"/>
          <p:cNvPicPr preferRelativeResize="0"/>
          <p:nvPr/>
        </p:nvPicPr>
        <p:blipFill rotWithShape="1">
          <a:blip r:embed="rId4">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15"/>
          <p:cNvGrpSpPr/>
          <p:nvPr/>
        </p:nvGrpSpPr>
        <p:grpSpPr>
          <a:xfrm>
            <a:off x="7867135" y="0"/>
            <a:ext cx="4324865" cy="2641149"/>
            <a:chOff x="6867015" y="-1"/>
            <a:chExt cx="5324985" cy="3251912"/>
          </a:xfrm>
        </p:grpSpPr>
        <p:sp>
          <p:nvSpPr>
            <p:cNvPr id="303" name="Google Shape;303;p15"/>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4" name="Google Shape;304;p15"/>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5" name="Google Shape;305;p15"/>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06" name="Google Shape;306;p15"/>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07" name="Google Shape;307;p15"/>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308" name="Google Shape;308;p15"/>
          <p:cNvSpPr txBox="1">
            <a:spLocks noGrp="1"/>
          </p:cNvSpPr>
          <p:nvPr>
            <p:ph type="title"/>
          </p:nvPr>
        </p:nvSpPr>
        <p:spPr>
          <a:xfrm>
            <a:off x="447661" y="740577"/>
            <a:ext cx="11439417" cy="1634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200" b="1">
                <a:solidFill>
                  <a:srgbClr val="323F4F"/>
                </a:solidFill>
              </a:rPr>
              <a:t>Er regeringen og byrådet klar til at gennemføre</a:t>
            </a:r>
            <a:endParaRPr sz="3200" b="1">
              <a:solidFill>
                <a:srgbClr val="323F4F"/>
              </a:solidFill>
            </a:endParaRPr>
          </a:p>
          <a:p>
            <a:pPr marL="0" lvl="0" indent="0" algn="l" rtl="0">
              <a:lnSpc>
                <a:spcPct val="90000"/>
              </a:lnSpc>
              <a:spcBef>
                <a:spcPts val="0"/>
              </a:spcBef>
              <a:spcAft>
                <a:spcPts val="0"/>
              </a:spcAft>
              <a:buClr>
                <a:schemeClr val="dk1"/>
              </a:buClr>
              <a:buSzPts val="1800"/>
              <a:buNone/>
            </a:pPr>
            <a:r>
              <a:rPr lang="da-DK" sz="3200" b="1">
                <a:solidFill>
                  <a:srgbClr val="323F4F"/>
                </a:solidFill>
              </a:rPr>
              <a:t>anbefalinger om besparelser på handicapområdet ?</a:t>
            </a:r>
            <a:endParaRPr sz="3200" b="1">
              <a:solidFill>
                <a:srgbClr val="323F4F"/>
              </a:solidFill>
            </a:endParaRPr>
          </a:p>
        </p:txBody>
      </p:sp>
      <p:sp>
        <p:nvSpPr>
          <p:cNvPr id="309" name="Google Shape;309;p15"/>
          <p:cNvSpPr txBox="1">
            <a:spLocks noGrp="1"/>
          </p:cNvSpPr>
          <p:nvPr>
            <p:ph type="body" idx="1"/>
          </p:nvPr>
        </p:nvSpPr>
        <p:spPr>
          <a:xfrm>
            <a:off x="457200" y="2420921"/>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da-DK" b="1">
                <a:solidFill>
                  <a:srgbClr val="323F4F"/>
                </a:solidFill>
              </a:rPr>
              <a:t>Tranæsudvalget har foreslået en stribe ret hårde spareforslag</a:t>
            </a:r>
            <a:br>
              <a:rPr lang="da-DK" b="1">
                <a:solidFill>
                  <a:srgbClr val="323F4F"/>
                </a:solidFill>
              </a:rPr>
            </a:br>
            <a:endParaRPr b="1">
              <a:solidFill>
                <a:srgbClr val="323F4F"/>
              </a:solidFill>
            </a:endParaRPr>
          </a:p>
          <a:p>
            <a:pPr marL="457200" lvl="0" indent="-342900" algn="l" rtl="0">
              <a:lnSpc>
                <a:spcPct val="90000"/>
              </a:lnSpc>
              <a:spcBef>
                <a:spcPts val="1000"/>
              </a:spcBef>
              <a:spcAft>
                <a:spcPts val="0"/>
              </a:spcAft>
              <a:buClr>
                <a:srgbClr val="323F4F"/>
              </a:buClr>
              <a:buSzPts val="1800"/>
              <a:buChar char="•"/>
            </a:pPr>
            <a:r>
              <a:rPr lang="da-DK" b="1">
                <a:solidFill>
                  <a:srgbClr val="323F4F"/>
                </a:solidFill>
              </a:rPr>
              <a:t>Stadig usikkert om regeringen og et flertal i Folketinget er klar til at gennemføre dem.</a:t>
            </a:r>
            <a:br>
              <a:rPr lang="da-DK" b="1">
                <a:solidFill>
                  <a:srgbClr val="323F4F"/>
                </a:solidFill>
              </a:rPr>
            </a:br>
            <a:endParaRPr b="1">
              <a:solidFill>
                <a:srgbClr val="323F4F"/>
              </a:solidFill>
            </a:endParaRPr>
          </a:p>
          <a:p>
            <a:pPr marL="457200" lvl="0" indent="-342900" algn="l" rtl="0">
              <a:lnSpc>
                <a:spcPct val="90000"/>
              </a:lnSpc>
              <a:spcBef>
                <a:spcPts val="1000"/>
              </a:spcBef>
              <a:spcAft>
                <a:spcPts val="0"/>
              </a:spcAft>
              <a:buClr>
                <a:srgbClr val="323F4F"/>
              </a:buClr>
              <a:buSzPts val="1800"/>
              <a:buChar char="•"/>
            </a:pPr>
            <a:r>
              <a:rPr lang="da-DK" b="1">
                <a:solidFill>
                  <a:srgbClr val="323F4F"/>
                </a:solidFill>
              </a:rPr>
              <a:t>Hvis ikke: Så vil klemmen mellem forventninger og økonomi fortsætte</a:t>
            </a:r>
            <a:endParaRPr b="1">
              <a:solidFill>
                <a:srgbClr val="323F4F"/>
              </a:solidFill>
            </a:endParaRPr>
          </a:p>
          <a:p>
            <a:pPr marL="457200" lvl="0" indent="-342900" algn="l" rtl="0">
              <a:lnSpc>
                <a:spcPct val="90000"/>
              </a:lnSpc>
              <a:spcBef>
                <a:spcPts val="1000"/>
              </a:spcBef>
              <a:spcAft>
                <a:spcPts val="0"/>
              </a:spcAft>
              <a:buClr>
                <a:srgbClr val="323F4F"/>
              </a:buClr>
              <a:buSzPts val="1800"/>
              <a:buChar char="•"/>
            </a:pPr>
            <a:r>
              <a:rPr lang="da-DK" b="1">
                <a:solidFill>
                  <a:srgbClr val="323F4F"/>
                </a:solidFill>
              </a:rPr>
              <a:t>Hvis ja: Så kommer presset på de enkelte byråd for at udnytte de nye sparemuligheder – eller skal der spares andre steder</a:t>
            </a:r>
            <a:endParaRPr b="1">
              <a:solidFill>
                <a:srgbClr val="323F4F"/>
              </a:solidFill>
            </a:endParaRPr>
          </a:p>
          <a:p>
            <a:pPr marL="0" lvl="0" indent="0" algn="l" rtl="0">
              <a:lnSpc>
                <a:spcPct val="90000"/>
              </a:lnSpc>
              <a:spcBef>
                <a:spcPts val="1000"/>
              </a:spcBef>
              <a:spcAft>
                <a:spcPts val="0"/>
              </a:spcAft>
              <a:buSzPts val="1800"/>
              <a:buNone/>
            </a:pPr>
            <a:endParaRPr b="1">
              <a:solidFill>
                <a:srgbClr val="323F4F"/>
              </a:solidFill>
            </a:endParaRPr>
          </a:p>
          <a:p>
            <a:pPr marL="114300" lvl="0" indent="0" algn="l" rtl="0">
              <a:lnSpc>
                <a:spcPct val="90000"/>
              </a:lnSpc>
              <a:spcBef>
                <a:spcPts val="1000"/>
              </a:spcBef>
              <a:spcAft>
                <a:spcPts val="0"/>
              </a:spcAft>
              <a:buSzPts val="1800"/>
              <a:buNone/>
            </a:pPr>
            <a:endParaRPr b="1">
              <a:solidFill>
                <a:srgbClr val="323F4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6"/>
          <p:cNvSpPr txBox="1">
            <a:spLocks noGrp="1"/>
          </p:cNvSpPr>
          <p:nvPr>
            <p:ph type="title"/>
          </p:nvPr>
        </p:nvSpPr>
        <p:spPr>
          <a:xfrm>
            <a:off x="550195" y="709494"/>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3600"/>
              <a:buFont typeface="Calibri"/>
              <a:buNone/>
            </a:pPr>
            <a:r>
              <a:rPr lang="da-DK" sz="3600" b="1">
                <a:solidFill>
                  <a:srgbClr val="323F4F"/>
                </a:solidFill>
                <a:latin typeface="Calibri"/>
                <a:ea typeface="Calibri"/>
                <a:cs typeface="Calibri"/>
                <a:sym typeface="Calibri"/>
              </a:rPr>
              <a:t>Hvilke forventninger skaber politikerne?</a:t>
            </a:r>
            <a:endParaRPr/>
          </a:p>
        </p:txBody>
      </p:sp>
      <p:grpSp>
        <p:nvGrpSpPr>
          <p:cNvPr id="315" name="Google Shape;315;p16"/>
          <p:cNvGrpSpPr/>
          <p:nvPr/>
        </p:nvGrpSpPr>
        <p:grpSpPr>
          <a:xfrm>
            <a:off x="7867135" y="0"/>
            <a:ext cx="4324865" cy="2641149"/>
            <a:chOff x="6867015" y="-1"/>
            <a:chExt cx="5324985" cy="3251912"/>
          </a:xfrm>
        </p:grpSpPr>
        <p:sp>
          <p:nvSpPr>
            <p:cNvPr id="316" name="Google Shape;316;p16"/>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17" name="Google Shape;317;p16"/>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18" name="Google Shape;318;p16"/>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19" name="Google Shape;319;p16"/>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320" name="Google Shape;320;p16"/>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321" name="Google Shape;321;p16"/>
          <p:cNvSpPr txBox="1"/>
          <p:nvPr/>
        </p:nvSpPr>
        <p:spPr>
          <a:xfrm>
            <a:off x="6971675" y="2140750"/>
            <a:ext cx="5266500" cy="6156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p:txBody>
      </p:sp>
      <p:pic>
        <p:nvPicPr>
          <p:cNvPr id="322" name="Google Shape;322;p16" descr="Wammen takker landets byrådspolitikere: 'Vi har jeres ryg'"/>
          <p:cNvPicPr preferRelativeResize="0"/>
          <p:nvPr/>
        </p:nvPicPr>
        <p:blipFill rotWithShape="1">
          <a:blip r:embed="rId4">
            <a:alphaModFix/>
          </a:blip>
          <a:srcRect/>
          <a:stretch/>
        </p:blipFill>
        <p:spPr>
          <a:xfrm>
            <a:off x="1018887" y="2212669"/>
            <a:ext cx="6152475" cy="4101650"/>
          </a:xfrm>
          <a:prstGeom prst="rect">
            <a:avLst/>
          </a:prstGeom>
          <a:noFill/>
          <a:ln>
            <a:noFill/>
          </a:ln>
        </p:spPr>
      </p:pic>
      <p:sp>
        <p:nvSpPr>
          <p:cNvPr id="323" name="Google Shape;323;p16"/>
          <p:cNvSpPr txBox="1"/>
          <p:nvPr/>
        </p:nvSpPr>
        <p:spPr>
          <a:xfrm>
            <a:off x="6971675" y="3222843"/>
            <a:ext cx="4844298" cy="2677656"/>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Clr>
                <a:srgbClr val="323F4F"/>
              </a:buClr>
              <a:buSzPts val="2400"/>
              <a:buFont typeface="Calibri"/>
              <a:buNone/>
            </a:pPr>
            <a:r>
              <a:rPr lang="da-DK" sz="2400" b="1" i="0" u="none" strike="noStrike" cap="none">
                <a:solidFill>
                  <a:srgbClr val="323F4F"/>
                </a:solidFill>
                <a:latin typeface="Calibri"/>
                <a:ea typeface="Calibri"/>
                <a:cs typeface="Calibri"/>
                <a:sym typeface="Calibri"/>
              </a:rPr>
              <a:t>Min tale i dag var en fuldtonet kærlighedserklæring til velfærdssamfundet, </a:t>
            </a:r>
            <a:endParaRPr/>
          </a:p>
          <a:p>
            <a:pPr marL="457200" marR="0" lvl="1" indent="0" algn="ctr" rtl="0">
              <a:spcBef>
                <a:spcPts val="0"/>
              </a:spcBef>
              <a:spcAft>
                <a:spcPts val="0"/>
              </a:spcAft>
              <a:buClr>
                <a:srgbClr val="323F4F"/>
              </a:buClr>
              <a:buSzPts val="2400"/>
              <a:buFont typeface="Calibri"/>
              <a:buNone/>
            </a:pPr>
            <a:r>
              <a:rPr lang="da-DK" sz="2400" b="1" i="0" u="none" strike="noStrike" cap="none">
                <a:solidFill>
                  <a:srgbClr val="323F4F"/>
                </a:solidFill>
                <a:latin typeface="Calibri"/>
                <a:ea typeface="Calibri"/>
                <a:cs typeface="Calibri"/>
                <a:sym typeface="Calibri"/>
              </a:rPr>
              <a:t>men også med en meget klar understregning af, at det kommer ikke af sig selv.</a:t>
            </a:r>
            <a:endParaRPr/>
          </a:p>
          <a:p>
            <a:pPr marL="0" marR="0" lvl="0" indent="0" algn="l" rtl="0">
              <a:spcBef>
                <a:spcPts val="0"/>
              </a:spcBef>
              <a:spcAft>
                <a:spcPts val="0"/>
              </a:spcAft>
              <a:buNone/>
            </a:pPr>
            <a:endParaRPr sz="2400">
              <a:solidFill>
                <a:srgbClr val="323F4F"/>
              </a:solidFill>
              <a:latin typeface="Arial"/>
              <a:ea typeface="Arial"/>
              <a:cs typeface="Arial"/>
              <a:sym typeface="Arial"/>
            </a:endParaRPr>
          </a:p>
        </p:txBody>
      </p:sp>
      <p:sp>
        <p:nvSpPr>
          <p:cNvPr id="324" name="Google Shape;324;p16"/>
          <p:cNvSpPr txBox="1"/>
          <p:nvPr/>
        </p:nvSpPr>
        <p:spPr>
          <a:xfrm>
            <a:off x="7254690" y="2689297"/>
            <a:ext cx="235023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6000" b="1">
                <a:solidFill>
                  <a:srgbClr val="323F4F"/>
                </a:solidFill>
                <a:latin typeface="Arial"/>
                <a:ea typeface="Arial"/>
                <a:cs typeface="Arial"/>
                <a:sym typeface="Arial"/>
              </a:rPr>
              <a:t>”</a:t>
            </a:r>
            <a:endParaRPr/>
          </a:p>
        </p:txBody>
      </p:sp>
      <p:sp>
        <p:nvSpPr>
          <p:cNvPr id="325" name="Google Shape;325;p16"/>
          <p:cNvSpPr txBox="1"/>
          <p:nvPr/>
        </p:nvSpPr>
        <p:spPr>
          <a:xfrm>
            <a:off x="11311269" y="5091746"/>
            <a:ext cx="235023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6000" b="1">
                <a:solidFill>
                  <a:srgbClr val="323F4F"/>
                </a:solidFill>
                <a:latin typeface="Arial"/>
                <a:ea typeface="Arial"/>
                <a:cs typeface="Arial"/>
                <a:sym typeface="Arial"/>
              </a:rPr>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17"/>
          <p:cNvSpPr txBox="1">
            <a:spLocks noGrp="1"/>
          </p:cNvSpPr>
          <p:nvPr>
            <p:ph type="title"/>
          </p:nvPr>
        </p:nvSpPr>
        <p:spPr>
          <a:xfrm>
            <a:off x="696222" y="1200081"/>
            <a:ext cx="9833548" cy="10668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Hvordan påvirker økonomien </a:t>
            </a:r>
            <a:br>
              <a:rPr lang="da-DK" sz="4000" b="1">
                <a:solidFill>
                  <a:srgbClr val="323F4F"/>
                </a:solidFill>
                <a:latin typeface="Calibri"/>
                <a:ea typeface="Calibri"/>
                <a:cs typeface="Calibri"/>
                <a:sym typeface="Calibri"/>
              </a:rPr>
            </a:br>
            <a:r>
              <a:rPr lang="da-DK" sz="4000" b="1">
                <a:solidFill>
                  <a:srgbClr val="323F4F"/>
                </a:solidFill>
                <a:latin typeface="Calibri"/>
                <a:ea typeface="Calibri"/>
                <a:cs typeface="Calibri"/>
                <a:sym typeface="Calibri"/>
              </a:rPr>
              <a:t>borgernes forventninger ?</a:t>
            </a:r>
            <a:endParaRPr>
              <a:solidFill>
                <a:srgbClr val="323F4F"/>
              </a:solidFill>
            </a:endParaRPr>
          </a:p>
        </p:txBody>
      </p:sp>
      <p:grpSp>
        <p:nvGrpSpPr>
          <p:cNvPr id="331" name="Google Shape;331;p17"/>
          <p:cNvGrpSpPr/>
          <p:nvPr/>
        </p:nvGrpSpPr>
        <p:grpSpPr>
          <a:xfrm>
            <a:off x="7867135" y="0"/>
            <a:ext cx="4324865" cy="2641149"/>
            <a:chOff x="6867015" y="-1"/>
            <a:chExt cx="5324985" cy="3251912"/>
          </a:xfrm>
        </p:grpSpPr>
        <p:sp>
          <p:nvSpPr>
            <p:cNvPr id="332" name="Google Shape;332;p17"/>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33" name="Google Shape;333;p17"/>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34" name="Google Shape;334;p17"/>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35" name="Google Shape;335;p17"/>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336" name="Google Shape;336;p17"/>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337" name="Google Shape;337;p17"/>
          <p:cNvSpPr txBox="1"/>
          <p:nvPr/>
        </p:nvSpPr>
        <p:spPr>
          <a:xfrm>
            <a:off x="1289630" y="2252539"/>
            <a:ext cx="8603006" cy="4717641"/>
          </a:xfrm>
          <a:prstGeom prst="rect">
            <a:avLst/>
          </a:prstGeom>
          <a:noFill/>
          <a:ln>
            <a:noFill/>
          </a:ln>
        </p:spPr>
        <p:txBody>
          <a:bodyPr spcFirstLastPara="1" wrap="square" lIns="91425" tIns="45700" rIns="91425" bIns="45700" anchor="t" anchorCtr="0">
            <a:noAutofit/>
          </a:bodyPr>
          <a:lstStyle/>
          <a:p>
            <a:pPr marL="800100" marR="0" lvl="1" indent="-190500" algn="l" rtl="0">
              <a:lnSpc>
                <a:spcPct val="150000"/>
              </a:lnSpc>
              <a:spcBef>
                <a:spcPts val="500"/>
              </a:spcBef>
              <a:spcAft>
                <a:spcPts val="0"/>
              </a:spcAft>
              <a:buClr>
                <a:schemeClr val="dk1"/>
              </a:buClr>
              <a:buSzPts val="2400"/>
              <a:buFont typeface="Arial"/>
              <a:buNone/>
            </a:pPr>
            <a:endParaRPr sz="3200" b="1" i="0" u="none" strike="noStrike" cap="none">
              <a:solidFill>
                <a:srgbClr val="323F4F"/>
              </a:solidFill>
              <a:latin typeface="Calibri"/>
              <a:ea typeface="Calibri"/>
              <a:cs typeface="Calibri"/>
              <a:sym typeface="Calibri"/>
            </a:endParaRPr>
          </a:p>
          <a:p>
            <a:pPr marL="342900" marR="0" lvl="0" indent="-342900" algn="l" rtl="0">
              <a:lnSpc>
                <a:spcPct val="150000"/>
              </a:lnSpc>
              <a:spcBef>
                <a:spcPts val="1000"/>
              </a:spcBef>
              <a:spcAft>
                <a:spcPts val="0"/>
              </a:spcAft>
              <a:buClr>
                <a:srgbClr val="323F4F"/>
              </a:buClr>
              <a:buSzPts val="3200"/>
              <a:buFont typeface="Arial"/>
              <a:buChar char="●"/>
            </a:pPr>
            <a:r>
              <a:rPr lang="da-DK" sz="3200" b="1" i="0" u="none" strike="noStrike" cap="none">
                <a:solidFill>
                  <a:srgbClr val="323F4F"/>
                </a:solidFill>
                <a:latin typeface="Calibri"/>
                <a:ea typeface="Calibri"/>
                <a:cs typeface="Calibri"/>
                <a:sym typeface="Calibri"/>
              </a:rPr>
              <a:t>Arbejdsløsheden er historisk lav	</a:t>
            </a:r>
            <a:endParaRPr sz="3200">
              <a:solidFill>
                <a:srgbClr val="323F4F"/>
              </a:solidFill>
              <a:latin typeface="Arial"/>
              <a:ea typeface="Arial"/>
              <a:cs typeface="Arial"/>
              <a:sym typeface="Arial"/>
            </a:endParaRPr>
          </a:p>
          <a:p>
            <a:pPr marL="342900" marR="0" lvl="0" indent="-342900" algn="l" rtl="0">
              <a:lnSpc>
                <a:spcPct val="150000"/>
              </a:lnSpc>
              <a:spcBef>
                <a:spcPts val="1000"/>
              </a:spcBef>
              <a:spcAft>
                <a:spcPts val="0"/>
              </a:spcAft>
              <a:buClr>
                <a:srgbClr val="323F4F"/>
              </a:buClr>
              <a:buSzPts val="3200"/>
              <a:buFont typeface="Arial"/>
              <a:buChar char="●"/>
            </a:pPr>
            <a:r>
              <a:rPr lang="da-DK" sz="3200" b="1" i="0" u="none" strike="noStrike" cap="none">
                <a:solidFill>
                  <a:srgbClr val="323F4F"/>
                </a:solidFill>
                <a:latin typeface="Calibri"/>
                <a:ea typeface="Calibri"/>
                <a:cs typeface="Calibri"/>
                <a:sym typeface="Calibri"/>
              </a:rPr>
              <a:t>Reallønnen stiger</a:t>
            </a:r>
            <a:endParaRPr sz="3200">
              <a:solidFill>
                <a:srgbClr val="323F4F"/>
              </a:solidFill>
              <a:latin typeface="Arial"/>
              <a:ea typeface="Arial"/>
              <a:cs typeface="Arial"/>
              <a:sym typeface="Arial"/>
            </a:endParaRPr>
          </a:p>
          <a:p>
            <a:pPr marL="342900" marR="0" lvl="0" indent="-342900" algn="l" rtl="0">
              <a:lnSpc>
                <a:spcPct val="150000"/>
              </a:lnSpc>
              <a:spcBef>
                <a:spcPts val="1000"/>
              </a:spcBef>
              <a:spcAft>
                <a:spcPts val="0"/>
              </a:spcAft>
              <a:buClr>
                <a:srgbClr val="323F4F"/>
              </a:buClr>
              <a:buSzPts val="3200"/>
              <a:buFont typeface="Arial"/>
              <a:buChar char="●"/>
            </a:pPr>
            <a:r>
              <a:rPr lang="da-DK" sz="3200" b="1" i="0" u="none" strike="noStrike" cap="none">
                <a:solidFill>
                  <a:srgbClr val="323F4F"/>
                </a:solidFill>
                <a:latin typeface="Calibri"/>
                <a:ea typeface="Calibri"/>
                <a:cs typeface="Calibri"/>
                <a:sym typeface="Calibri"/>
              </a:rPr>
              <a:t>Stort overskud på de offentlige finanser</a:t>
            </a:r>
            <a:endParaRPr sz="3200">
              <a:solidFill>
                <a:srgbClr val="323F4F"/>
              </a:solidFill>
              <a:latin typeface="Arial"/>
              <a:ea typeface="Arial"/>
              <a:cs typeface="Arial"/>
              <a:sym typeface="Arial"/>
            </a:endParaRPr>
          </a:p>
        </p:txBody>
      </p:sp>
      <p:pic>
        <p:nvPicPr>
          <p:cNvPr id="338" name="Google Shape;338;p17" descr="Professor kvinde kontur"/>
          <p:cNvPicPr preferRelativeResize="0"/>
          <p:nvPr/>
        </p:nvPicPr>
        <p:blipFill rotWithShape="1">
          <a:blip r:embed="rId4">
            <a:alphaModFix/>
          </a:blip>
          <a:srcRect/>
          <a:stretch/>
        </p:blipFill>
        <p:spPr>
          <a:xfrm>
            <a:off x="9469343" y="4833384"/>
            <a:ext cx="914400" cy="914400"/>
          </a:xfrm>
          <a:prstGeom prst="rect">
            <a:avLst/>
          </a:prstGeom>
          <a:noFill/>
          <a:ln>
            <a:noFill/>
          </a:ln>
        </p:spPr>
      </p:pic>
      <p:pic>
        <p:nvPicPr>
          <p:cNvPr id="339" name="Google Shape;339;p17" descr="Skolebygning kontur"/>
          <p:cNvPicPr preferRelativeResize="0"/>
          <p:nvPr/>
        </p:nvPicPr>
        <p:blipFill rotWithShape="1">
          <a:blip r:embed="rId5">
            <a:alphaModFix/>
          </a:blip>
          <a:srcRect/>
          <a:stretch/>
        </p:blipFill>
        <p:spPr>
          <a:xfrm>
            <a:off x="9987970" y="5709370"/>
            <a:ext cx="914400" cy="914400"/>
          </a:xfrm>
          <a:prstGeom prst="rect">
            <a:avLst/>
          </a:prstGeom>
          <a:noFill/>
          <a:ln>
            <a:noFill/>
          </a:ln>
        </p:spPr>
      </p:pic>
      <p:pic>
        <p:nvPicPr>
          <p:cNvPr id="340" name="Google Shape;340;p17" descr="Førstehjælpskasse kontur"/>
          <p:cNvPicPr preferRelativeResize="0"/>
          <p:nvPr/>
        </p:nvPicPr>
        <p:blipFill rotWithShape="1">
          <a:blip r:embed="rId6">
            <a:alphaModFix/>
          </a:blip>
          <a:srcRect/>
          <a:stretch/>
        </p:blipFill>
        <p:spPr>
          <a:xfrm>
            <a:off x="10644135" y="4243054"/>
            <a:ext cx="1111894" cy="1111894"/>
          </a:xfrm>
          <a:prstGeom prst="rect">
            <a:avLst/>
          </a:prstGeom>
          <a:noFill/>
          <a:ln>
            <a:noFill/>
          </a:ln>
        </p:spPr>
      </p:pic>
      <p:pic>
        <p:nvPicPr>
          <p:cNvPr id="341" name="Google Shape;341;p17" descr="Han-mand kontur"/>
          <p:cNvPicPr preferRelativeResize="0"/>
          <p:nvPr/>
        </p:nvPicPr>
        <p:blipFill rotWithShape="1">
          <a:blip r:embed="rId7">
            <a:alphaModFix/>
          </a:blip>
          <a:srcRect/>
          <a:stretch/>
        </p:blipFill>
        <p:spPr>
          <a:xfrm>
            <a:off x="7847274" y="3535967"/>
            <a:ext cx="1427040" cy="1427040"/>
          </a:xfrm>
          <a:prstGeom prst="rect">
            <a:avLst/>
          </a:prstGeom>
          <a:noFill/>
          <a:ln>
            <a:noFill/>
          </a:ln>
        </p:spPr>
      </p:pic>
      <p:pic>
        <p:nvPicPr>
          <p:cNvPr id="342" name="Google Shape;342;p17" descr="Hjerte med pulse kontur"/>
          <p:cNvPicPr preferRelativeResize="0"/>
          <p:nvPr/>
        </p:nvPicPr>
        <p:blipFill rotWithShape="1">
          <a:blip r:embed="rId8">
            <a:alphaModFix/>
          </a:blip>
          <a:srcRect/>
          <a:stretch/>
        </p:blipFill>
        <p:spPr>
          <a:xfrm>
            <a:off x="8353425" y="2616049"/>
            <a:ext cx="1147581" cy="1147581"/>
          </a:xfrm>
          <a:prstGeom prst="rect">
            <a:avLst/>
          </a:prstGeom>
          <a:noFill/>
          <a:ln>
            <a:noFill/>
          </a:ln>
        </p:spPr>
      </p:pic>
      <p:pic>
        <p:nvPicPr>
          <p:cNvPr id="343" name="Google Shape;343;p17" descr="Kvinde med stok kontur"/>
          <p:cNvPicPr preferRelativeResize="0"/>
          <p:nvPr/>
        </p:nvPicPr>
        <p:blipFill rotWithShape="1">
          <a:blip r:embed="rId9">
            <a:alphaModFix/>
          </a:blip>
          <a:srcRect/>
          <a:stretch/>
        </p:blipFill>
        <p:spPr>
          <a:xfrm>
            <a:off x="10924974" y="3087088"/>
            <a:ext cx="914400" cy="914400"/>
          </a:xfrm>
          <a:prstGeom prst="rect">
            <a:avLst/>
          </a:prstGeom>
          <a:noFill/>
          <a:ln>
            <a:noFill/>
          </a:ln>
        </p:spPr>
      </p:pic>
      <p:pic>
        <p:nvPicPr>
          <p:cNvPr id="344" name="Google Shape;344;p17" descr="Person i rullestol kontur"/>
          <p:cNvPicPr preferRelativeResize="0"/>
          <p:nvPr/>
        </p:nvPicPr>
        <p:blipFill rotWithShape="1">
          <a:blip r:embed="rId10">
            <a:alphaModFix/>
          </a:blip>
          <a:srcRect/>
          <a:stretch/>
        </p:blipFill>
        <p:spPr>
          <a:xfrm>
            <a:off x="8934372" y="5761300"/>
            <a:ext cx="914400" cy="914400"/>
          </a:xfrm>
          <a:prstGeom prst="rect">
            <a:avLst/>
          </a:prstGeom>
          <a:noFill/>
          <a:ln>
            <a:noFill/>
          </a:ln>
        </p:spPr>
      </p:pic>
      <p:pic>
        <p:nvPicPr>
          <p:cNvPr id="345" name="Google Shape;345;p17" descr="Mand med stok kontur"/>
          <p:cNvPicPr preferRelativeResize="0"/>
          <p:nvPr/>
        </p:nvPicPr>
        <p:blipFill rotWithShape="1">
          <a:blip r:embed="rId11">
            <a:alphaModFix/>
          </a:blip>
          <a:srcRect/>
          <a:stretch/>
        </p:blipFill>
        <p:spPr>
          <a:xfrm>
            <a:off x="10996263" y="5741162"/>
            <a:ext cx="914400" cy="914400"/>
          </a:xfrm>
          <a:prstGeom prst="rect">
            <a:avLst/>
          </a:prstGeom>
          <a:noFill/>
          <a:ln>
            <a:noFill/>
          </a:ln>
        </p:spPr>
      </p:pic>
      <p:pic>
        <p:nvPicPr>
          <p:cNvPr id="346" name="Google Shape;346;p17" descr="Tavle kontur"/>
          <p:cNvPicPr preferRelativeResize="0"/>
          <p:nvPr/>
        </p:nvPicPr>
        <p:blipFill rotWithShape="1">
          <a:blip r:embed="rId12">
            <a:alphaModFix/>
          </a:blip>
          <a:srcRect/>
          <a:stretch/>
        </p:blipFill>
        <p:spPr>
          <a:xfrm>
            <a:off x="9615370" y="3696960"/>
            <a:ext cx="914400" cy="914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1" name="Google Shape;351;p18"/>
          <p:cNvGrpSpPr/>
          <p:nvPr/>
        </p:nvGrpSpPr>
        <p:grpSpPr>
          <a:xfrm>
            <a:off x="7867135" y="0"/>
            <a:ext cx="4324865" cy="2641149"/>
            <a:chOff x="6867015" y="-1"/>
            <a:chExt cx="5324985" cy="3251912"/>
          </a:xfrm>
        </p:grpSpPr>
        <p:sp>
          <p:nvSpPr>
            <p:cNvPr id="352" name="Google Shape;352;p18"/>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3" name="Google Shape;353;p18"/>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4" name="Google Shape;354;p18"/>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55" name="Google Shape;355;p18"/>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56" name="Google Shape;356;p18"/>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357" name="Google Shape;357;p18"/>
          <p:cNvSpPr txBox="1">
            <a:spLocks noGrp="1"/>
          </p:cNvSpPr>
          <p:nvPr>
            <p:ph type="title"/>
          </p:nvPr>
        </p:nvSpPr>
        <p:spPr>
          <a:xfrm>
            <a:off x="525846" y="643120"/>
            <a:ext cx="11439417" cy="1634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200" b="1">
                <a:solidFill>
                  <a:srgbClr val="323F4F"/>
                </a:solidFill>
              </a:rPr>
              <a:t>Regeringen og KL satser på omfattende </a:t>
            </a:r>
            <a:br>
              <a:rPr lang="da-DK" sz="3200" b="1">
                <a:solidFill>
                  <a:srgbClr val="323F4F"/>
                </a:solidFill>
              </a:rPr>
            </a:br>
            <a:r>
              <a:rPr lang="da-DK" sz="3200" b="1">
                <a:solidFill>
                  <a:srgbClr val="323F4F"/>
                </a:solidFill>
              </a:rPr>
              <a:t>reform (læs besparelser) på handicapområdet</a:t>
            </a:r>
            <a:endParaRPr sz="3200" b="1">
              <a:solidFill>
                <a:srgbClr val="323F4F"/>
              </a:solidFill>
            </a:endParaRPr>
          </a:p>
        </p:txBody>
      </p:sp>
      <p:sp>
        <p:nvSpPr>
          <p:cNvPr id="358" name="Google Shape;358;p18"/>
          <p:cNvSpPr txBox="1">
            <a:spLocks noGrp="1"/>
          </p:cNvSpPr>
          <p:nvPr>
            <p:ph type="body" idx="1"/>
          </p:nvPr>
        </p:nvSpPr>
        <p:spPr>
          <a:xfrm>
            <a:off x="4653292" y="3064041"/>
            <a:ext cx="7081508"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da-DK" sz="2400" b="1">
                <a:solidFill>
                  <a:srgbClr val="323F4F"/>
                </a:solidFill>
              </a:rPr>
              <a:t>Formål: At begrænse udgiftsvækst på 1,5 mia. kr. om året</a:t>
            </a:r>
            <a:endParaRPr/>
          </a:p>
          <a:p>
            <a:pPr marL="457200" lvl="0" indent="-342900" algn="l" rtl="0">
              <a:lnSpc>
                <a:spcPct val="90000"/>
              </a:lnSpc>
              <a:spcBef>
                <a:spcPts val="1000"/>
              </a:spcBef>
              <a:spcAft>
                <a:spcPts val="0"/>
              </a:spcAft>
              <a:buClr>
                <a:schemeClr val="dk1"/>
              </a:buClr>
              <a:buSzPts val="1800"/>
              <a:buChar char="•"/>
            </a:pPr>
            <a:r>
              <a:rPr lang="da-DK" sz="2400" b="1">
                <a:solidFill>
                  <a:srgbClr val="323F4F"/>
                </a:solidFill>
              </a:rPr>
              <a:t>Svække Ankestyrelsen, færre rettigheder til borgere med handicap og lokale serviceniveauer skal sikre målet.</a:t>
            </a:r>
            <a:endParaRPr/>
          </a:p>
          <a:p>
            <a:pPr marL="457200" lvl="0" indent="-342900" algn="l" rtl="0">
              <a:lnSpc>
                <a:spcPct val="90000"/>
              </a:lnSpc>
              <a:spcBef>
                <a:spcPts val="1000"/>
              </a:spcBef>
              <a:spcAft>
                <a:spcPts val="0"/>
              </a:spcAft>
              <a:buClr>
                <a:schemeClr val="dk1"/>
              </a:buClr>
              <a:buSzPts val="1800"/>
              <a:buChar char="•"/>
            </a:pPr>
            <a:r>
              <a:rPr lang="da-DK" sz="2400" b="1">
                <a:solidFill>
                  <a:srgbClr val="323F4F"/>
                </a:solidFill>
              </a:rPr>
              <a:t>Vil først virke efter 2-3 år – der kommer formentligt ekstra penge fra regeringen i overgangsfasen.</a:t>
            </a:r>
            <a:endParaRPr/>
          </a:p>
        </p:txBody>
      </p:sp>
      <p:pic>
        <p:nvPicPr>
          <p:cNvPr id="359" name="Google Shape;359;p18" descr="Et billede, der indeholder tekst, tøj, skærmbillede, kvinde&#10;&#10;Automatisk genereret beskrivelse"/>
          <p:cNvPicPr preferRelativeResize="0"/>
          <p:nvPr/>
        </p:nvPicPr>
        <p:blipFill rotWithShape="1">
          <a:blip r:embed="rId4">
            <a:alphaModFix/>
          </a:blip>
          <a:srcRect/>
          <a:stretch/>
        </p:blipFill>
        <p:spPr>
          <a:xfrm>
            <a:off x="1124060" y="2165005"/>
            <a:ext cx="3200806" cy="4446104"/>
          </a:xfrm>
          <a:custGeom>
            <a:avLst/>
            <a:gdLst/>
            <a:ahLst/>
            <a:cxnLst/>
            <a:rect l="l" t="t" r="r" b="b"/>
            <a:pathLst>
              <a:path w="3200806" h="4446104" fill="none" extrusionOk="0">
                <a:moveTo>
                  <a:pt x="0" y="0"/>
                </a:moveTo>
                <a:cubicBezTo>
                  <a:pt x="174727" y="-55369"/>
                  <a:pt x="290668" y="38224"/>
                  <a:pt x="533468" y="0"/>
                </a:cubicBezTo>
                <a:cubicBezTo>
                  <a:pt x="776268" y="-38224"/>
                  <a:pt x="905593" y="43691"/>
                  <a:pt x="1002919" y="0"/>
                </a:cubicBezTo>
                <a:cubicBezTo>
                  <a:pt x="1100245" y="-43691"/>
                  <a:pt x="1257442" y="13140"/>
                  <a:pt x="1440363" y="0"/>
                </a:cubicBezTo>
                <a:cubicBezTo>
                  <a:pt x="1623284" y="-13140"/>
                  <a:pt x="1715554" y="2502"/>
                  <a:pt x="1877806" y="0"/>
                </a:cubicBezTo>
                <a:cubicBezTo>
                  <a:pt x="2040058" y="-2502"/>
                  <a:pt x="2145578" y="33624"/>
                  <a:pt x="2315250" y="0"/>
                </a:cubicBezTo>
                <a:cubicBezTo>
                  <a:pt x="2484922" y="-33624"/>
                  <a:pt x="3007623" y="8583"/>
                  <a:pt x="3200806" y="0"/>
                </a:cubicBezTo>
                <a:cubicBezTo>
                  <a:pt x="3206525" y="164320"/>
                  <a:pt x="3179169" y="284512"/>
                  <a:pt x="3200806" y="466841"/>
                </a:cubicBezTo>
                <a:cubicBezTo>
                  <a:pt x="3222443" y="649170"/>
                  <a:pt x="3152950" y="774889"/>
                  <a:pt x="3200806" y="1067065"/>
                </a:cubicBezTo>
                <a:cubicBezTo>
                  <a:pt x="3248662" y="1359241"/>
                  <a:pt x="3156823" y="1337944"/>
                  <a:pt x="3200806" y="1578367"/>
                </a:cubicBezTo>
                <a:cubicBezTo>
                  <a:pt x="3244789" y="1818790"/>
                  <a:pt x="3184872" y="1830443"/>
                  <a:pt x="3200806" y="2000747"/>
                </a:cubicBezTo>
                <a:cubicBezTo>
                  <a:pt x="3216740" y="2171051"/>
                  <a:pt x="3160304" y="2429804"/>
                  <a:pt x="3200806" y="2600971"/>
                </a:cubicBezTo>
                <a:cubicBezTo>
                  <a:pt x="3241308" y="2772138"/>
                  <a:pt x="3161882" y="2963170"/>
                  <a:pt x="3200806" y="3156734"/>
                </a:cubicBezTo>
                <a:cubicBezTo>
                  <a:pt x="3239730" y="3350298"/>
                  <a:pt x="3172131" y="3427252"/>
                  <a:pt x="3200806" y="3579114"/>
                </a:cubicBezTo>
                <a:cubicBezTo>
                  <a:pt x="3229481" y="3730976"/>
                  <a:pt x="3188485" y="4191892"/>
                  <a:pt x="3200806" y="4446104"/>
                </a:cubicBezTo>
                <a:cubicBezTo>
                  <a:pt x="2989473" y="4446309"/>
                  <a:pt x="2907444" y="4398563"/>
                  <a:pt x="2667338" y="4446104"/>
                </a:cubicBezTo>
                <a:cubicBezTo>
                  <a:pt x="2427232" y="4493645"/>
                  <a:pt x="2221836" y="4427688"/>
                  <a:pt x="2101863" y="4446104"/>
                </a:cubicBezTo>
                <a:cubicBezTo>
                  <a:pt x="1981890" y="4464520"/>
                  <a:pt x="1694971" y="4438043"/>
                  <a:pt x="1536387" y="4446104"/>
                </a:cubicBezTo>
                <a:cubicBezTo>
                  <a:pt x="1377803" y="4454165"/>
                  <a:pt x="1178009" y="4384194"/>
                  <a:pt x="1002919" y="4446104"/>
                </a:cubicBezTo>
                <a:cubicBezTo>
                  <a:pt x="827829" y="4508014"/>
                  <a:pt x="283390" y="4376681"/>
                  <a:pt x="0" y="4446104"/>
                </a:cubicBezTo>
                <a:cubicBezTo>
                  <a:pt x="-44794" y="4361349"/>
                  <a:pt x="21925" y="4153558"/>
                  <a:pt x="0" y="4023724"/>
                </a:cubicBezTo>
                <a:cubicBezTo>
                  <a:pt x="-21925" y="3893890"/>
                  <a:pt x="32707" y="3741289"/>
                  <a:pt x="0" y="3601344"/>
                </a:cubicBezTo>
                <a:cubicBezTo>
                  <a:pt x="-32707" y="3461399"/>
                  <a:pt x="46414" y="3277738"/>
                  <a:pt x="0" y="3178964"/>
                </a:cubicBezTo>
                <a:cubicBezTo>
                  <a:pt x="-46414" y="3080190"/>
                  <a:pt x="52641" y="2713062"/>
                  <a:pt x="0" y="2534279"/>
                </a:cubicBezTo>
                <a:cubicBezTo>
                  <a:pt x="-52641" y="2355496"/>
                  <a:pt x="70786" y="2061460"/>
                  <a:pt x="0" y="1889594"/>
                </a:cubicBezTo>
                <a:cubicBezTo>
                  <a:pt x="-70786" y="1717728"/>
                  <a:pt x="61175" y="1498248"/>
                  <a:pt x="0" y="1333831"/>
                </a:cubicBezTo>
                <a:cubicBezTo>
                  <a:pt x="-61175" y="1169414"/>
                  <a:pt x="32441" y="974280"/>
                  <a:pt x="0" y="866990"/>
                </a:cubicBezTo>
                <a:cubicBezTo>
                  <a:pt x="-32441" y="759700"/>
                  <a:pt x="53508" y="207496"/>
                  <a:pt x="0" y="0"/>
                </a:cubicBezTo>
                <a:close/>
              </a:path>
              <a:path w="3200806" h="4446104" extrusionOk="0">
                <a:moveTo>
                  <a:pt x="0" y="0"/>
                </a:moveTo>
                <a:cubicBezTo>
                  <a:pt x="181063" y="-14314"/>
                  <a:pt x="409749" y="30187"/>
                  <a:pt x="533468" y="0"/>
                </a:cubicBezTo>
                <a:cubicBezTo>
                  <a:pt x="657187" y="-30187"/>
                  <a:pt x="885497" y="27800"/>
                  <a:pt x="1002919" y="0"/>
                </a:cubicBezTo>
                <a:cubicBezTo>
                  <a:pt x="1120341" y="-27800"/>
                  <a:pt x="1327901" y="5456"/>
                  <a:pt x="1600403" y="0"/>
                </a:cubicBezTo>
                <a:cubicBezTo>
                  <a:pt x="1872905" y="-5456"/>
                  <a:pt x="1893236" y="57880"/>
                  <a:pt x="2165879" y="0"/>
                </a:cubicBezTo>
                <a:cubicBezTo>
                  <a:pt x="2438522" y="-57880"/>
                  <a:pt x="2445106" y="6062"/>
                  <a:pt x="2699346" y="0"/>
                </a:cubicBezTo>
                <a:cubicBezTo>
                  <a:pt x="2953586" y="-6062"/>
                  <a:pt x="2975912" y="16723"/>
                  <a:pt x="3200806" y="0"/>
                </a:cubicBezTo>
                <a:cubicBezTo>
                  <a:pt x="3256817" y="104696"/>
                  <a:pt x="3160387" y="394592"/>
                  <a:pt x="3200806" y="511302"/>
                </a:cubicBezTo>
                <a:cubicBezTo>
                  <a:pt x="3241225" y="628012"/>
                  <a:pt x="3172620" y="873906"/>
                  <a:pt x="3200806" y="978143"/>
                </a:cubicBezTo>
                <a:cubicBezTo>
                  <a:pt x="3228992" y="1082380"/>
                  <a:pt x="3140543" y="1313755"/>
                  <a:pt x="3200806" y="1622828"/>
                </a:cubicBezTo>
                <a:cubicBezTo>
                  <a:pt x="3261069" y="1931901"/>
                  <a:pt x="3168709" y="1996116"/>
                  <a:pt x="3200806" y="2134130"/>
                </a:cubicBezTo>
                <a:cubicBezTo>
                  <a:pt x="3232903" y="2272144"/>
                  <a:pt x="3194580" y="2544064"/>
                  <a:pt x="3200806" y="2734354"/>
                </a:cubicBezTo>
                <a:cubicBezTo>
                  <a:pt x="3207032" y="2924644"/>
                  <a:pt x="3140484" y="3247724"/>
                  <a:pt x="3200806" y="3379039"/>
                </a:cubicBezTo>
                <a:cubicBezTo>
                  <a:pt x="3261128" y="3510354"/>
                  <a:pt x="3169552" y="3966649"/>
                  <a:pt x="3200806" y="4446104"/>
                </a:cubicBezTo>
                <a:cubicBezTo>
                  <a:pt x="3062415" y="4473772"/>
                  <a:pt x="2791315" y="4398941"/>
                  <a:pt x="2667338" y="4446104"/>
                </a:cubicBezTo>
                <a:cubicBezTo>
                  <a:pt x="2543361" y="4493267"/>
                  <a:pt x="2361107" y="4416887"/>
                  <a:pt x="2069855" y="4446104"/>
                </a:cubicBezTo>
                <a:cubicBezTo>
                  <a:pt x="1778603" y="4475321"/>
                  <a:pt x="1787124" y="4414286"/>
                  <a:pt x="1632411" y="4446104"/>
                </a:cubicBezTo>
                <a:cubicBezTo>
                  <a:pt x="1477698" y="4477922"/>
                  <a:pt x="1266728" y="4410322"/>
                  <a:pt x="1098943" y="4446104"/>
                </a:cubicBezTo>
                <a:cubicBezTo>
                  <a:pt x="931158" y="4481886"/>
                  <a:pt x="639432" y="4425138"/>
                  <a:pt x="501460" y="4446104"/>
                </a:cubicBezTo>
                <a:cubicBezTo>
                  <a:pt x="363488" y="4467070"/>
                  <a:pt x="220741" y="4433348"/>
                  <a:pt x="0" y="4446104"/>
                </a:cubicBezTo>
                <a:cubicBezTo>
                  <a:pt x="-30722" y="4198521"/>
                  <a:pt x="3393" y="4136783"/>
                  <a:pt x="0" y="3890341"/>
                </a:cubicBezTo>
                <a:cubicBezTo>
                  <a:pt x="-3393" y="3643899"/>
                  <a:pt x="34480" y="3520438"/>
                  <a:pt x="0" y="3379039"/>
                </a:cubicBezTo>
                <a:cubicBezTo>
                  <a:pt x="-34480" y="3237640"/>
                  <a:pt x="5794" y="2876658"/>
                  <a:pt x="0" y="2734354"/>
                </a:cubicBezTo>
                <a:cubicBezTo>
                  <a:pt x="-5794" y="2592051"/>
                  <a:pt x="28346" y="2406596"/>
                  <a:pt x="0" y="2178591"/>
                </a:cubicBezTo>
                <a:cubicBezTo>
                  <a:pt x="-28346" y="1950586"/>
                  <a:pt x="12623" y="1891430"/>
                  <a:pt x="0" y="1711750"/>
                </a:cubicBezTo>
                <a:cubicBezTo>
                  <a:pt x="-12623" y="1532070"/>
                  <a:pt x="38858" y="1347356"/>
                  <a:pt x="0" y="1111526"/>
                </a:cubicBezTo>
                <a:cubicBezTo>
                  <a:pt x="-38858" y="875696"/>
                  <a:pt x="33848" y="768580"/>
                  <a:pt x="0" y="644685"/>
                </a:cubicBezTo>
                <a:cubicBezTo>
                  <a:pt x="-33848" y="520790"/>
                  <a:pt x="41434" y="162819"/>
                  <a:pt x="0" y="0"/>
                </a:cubicBezTo>
                <a:close/>
              </a:path>
            </a:pathLst>
          </a:custGeom>
          <a:noFill/>
          <a:ln w="28575" cap="flat" cmpd="sng">
            <a:solidFill>
              <a:schemeClr val="dk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4" name="Google Shape;364;p19"/>
          <p:cNvGrpSpPr/>
          <p:nvPr/>
        </p:nvGrpSpPr>
        <p:grpSpPr>
          <a:xfrm>
            <a:off x="7867135" y="0"/>
            <a:ext cx="4324865" cy="2641149"/>
            <a:chOff x="6867015" y="-1"/>
            <a:chExt cx="5324985" cy="3251912"/>
          </a:xfrm>
        </p:grpSpPr>
        <p:sp>
          <p:nvSpPr>
            <p:cNvPr id="365" name="Google Shape;365;p1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6" name="Google Shape;366;p1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7" name="Google Shape;367;p1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8" name="Google Shape;368;p1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369" name="Google Shape;369;p19"/>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370" name="Google Shape;370;p19"/>
          <p:cNvSpPr txBox="1">
            <a:spLocks noGrp="1"/>
          </p:cNvSpPr>
          <p:nvPr>
            <p:ph type="title"/>
          </p:nvPr>
        </p:nvSpPr>
        <p:spPr>
          <a:xfrm>
            <a:off x="295383" y="678502"/>
            <a:ext cx="11439417" cy="1634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200" b="1">
                <a:solidFill>
                  <a:srgbClr val="323F4F"/>
                </a:solidFill>
              </a:rPr>
              <a:t>Kan regeringen og kommunerne </a:t>
            </a:r>
            <a:br>
              <a:rPr lang="da-DK" sz="3200" b="1">
                <a:solidFill>
                  <a:srgbClr val="323F4F"/>
                </a:solidFill>
              </a:rPr>
            </a:br>
            <a:r>
              <a:rPr lang="da-DK" sz="3200" b="1">
                <a:solidFill>
                  <a:srgbClr val="323F4F"/>
                </a:solidFill>
              </a:rPr>
              <a:t>komme igennem med de upopulære besparelser?</a:t>
            </a:r>
            <a:endParaRPr sz="3200" b="1">
              <a:solidFill>
                <a:srgbClr val="323F4F"/>
              </a:solidFill>
            </a:endParaRPr>
          </a:p>
        </p:txBody>
      </p:sp>
      <p:sp>
        <p:nvSpPr>
          <p:cNvPr id="371" name="Google Shape;371;p19"/>
          <p:cNvSpPr txBox="1">
            <a:spLocks noGrp="1"/>
          </p:cNvSpPr>
          <p:nvPr>
            <p:ph type="body" idx="1"/>
          </p:nvPr>
        </p:nvSpPr>
        <p:spPr>
          <a:xfrm>
            <a:off x="6248326" y="2982321"/>
            <a:ext cx="5813535" cy="393072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da-DK" b="1">
                <a:solidFill>
                  <a:srgbClr val="323F4F"/>
                </a:solidFill>
              </a:rPr>
              <a:t>Omfattende protester fra handicaporganisationer</a:t>
            </a:r>
            <a:endParaRPr/>
          </a:p>
          <a:p>
            <a:pPr marL="457200" lvl="0" indent="-342900" algn="l" rtl="0">
              <a:lnSpc>
                <a:spcPct val="90000"/>
              </a:lnSpc>
              <a:spcBef>
                <a:spcPts val="1000"/>
              </a:spcBef>
              <a:spcAft>
                <a:spcPts val="0"/>
              </a:spcAft>
              <a:buClr>
                <a:schemeClr val="dk1"/>
              </a:buClr>
              <a:buSzPts val="1800"/>
              <a:buChar char="•"/>
            </a:pPr>
            <a:r>
              <a:rPr lang="da-DK" b="1">
                <a:solidFill>
                  <a:srgbClr val="323F4F"/>
                </a:solidFill>
              </a:rPr>
              <a:t>Kun Radikale og Konservative er muligvis klar til at bakke op</a:t>
            </a:r>
            <a:endParaRPr/>
          </a:p>
          <a:p>
            <a:pPr marL="457200" lvl="0" indent="-342900" algn="l" rtl="0">
              <a:lnSpc>
                <a:spcPct val="90000"/>
              </a:lnSpc>
              <a:spcBef>
                <a:spcPts val="1000"/>
              </a:spcBef>
              <a:spcAft>
                <a:spcPts val="0"/>
              </a:spcAft>
              <a:buClr>
                <a:schemeClr val="dk1"/>
              </a:buClr>
              <a:buSzPts val="1800"/>
              <a:buChar char="•"/>
            </a:pPr>
            <a:r>
              <a:rPr lang="da-DK" b="1">
                <a:solidFill>
                  <a:srgbClr val="323F4F"/>
                </a:solidFill>
              </a:rPr>
              <a:t>Hvis regeringen kommer igennem, så skal I gennemføre mange af forslagene her lokalt</a:t>
            </a:r>
            <a:endParaRPr/>
          </a:p>
        </p:txBody>
      </p:sp>
      <p:pic>
        <p:nvPicPr>
          <p:cNvPr id="372" name="Google Shape;372;p19" descr="Et billede, der indeholder sky, udendørs, hjul, køretøj&#10;&#10;Automatisk genereret beskrivelse"/>
          <p:cNvPicPr preferRelativeResize="0"/>
          <p:nvPr/>
        </p:nvPicPr>
        <p:blipFill rotWithShape="1">
          <a:blip r:embed="rId4">
            <a:alphaModFix/>
          </a:blip>
          <a:srcRect/>
          <a:stretch/>
        </p:blipFill>
        <p:spPr>
          <a:xfrm>
            <a:off x="964823" y="2641149"/>
            <a:ext cx="4780069" cy="35882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pSp>
        <p:nvGrpSpPr>
          <p:cNvPr id="100" name="Google Shape;100;p2"/>
          <p:cNvGrpSpPr/>
          <p:nvPr/>
        </p:nvGrpSpPr>
        <p:grpSpPr>
          <a:xfrm>
            <a:off x="7867135" y="0"/>
            <a:ext cx="4324865" cy="2641149"/>
            <a:chOff x="6867015" y="-1"/>
            <a:chExt cx="5324985" cy="3251912"/>
          </a:xfrm>
        </p:grpSpPr>
        <p:sp>
          <p:nvSpPr>
            <p:cNvPr id="101" name="Google Shape;101;p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104;p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05" name="Google Shape;105;p2"/>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06" name="Google Shape;106;p2"/>
          <p:cNvSpPr txBox="1">
            <a:spLocks noGrp="1"/>
          </p:cNvSpPr>
          <p:nvPr>
            <p:ph type="title"/>
          </p:nvPr>
        </p:nvSpPr>
        <p:spPr>
          <a:xfrm>
            <a:off x="624121" y="314490"/>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400"/>
              <a:buFont typeface="Calibri"/>
              <a:buNone/>
            </a:pPr>
            <a:r>
              <a:rPr lang="da-DK" b="1">
                <a:solidFill>
                  <a:srgbClr val="323F4F"/>
                </a:solidFill>
                <a:latin typeface="Calibri"/>
                <a:ea typeface="Calibri"/>
                <a:cs typeface="Calibri"/>
                <a:sym typeface="Calibri"/>
              </a:rPr>
              <a:t>Agenda:   </a:t>
            </a:r>
            <a:endParaRPr>
              <a:solidFill>
                <a:srgbClr val="323F4F"/>
              </a:solidFill>
            </a:endParaRPr>
          </a:p>
        </p:txBody>
      </p:sp>
      <p:sp>
        <p:nvSpPr>
          <p:cNvPr id="107" name="Google Shape;107;p2"/>
          <p:cNvSpPr txBox="1"/>
          <p:nvPr/>
        </p:nvSpPr>
        <p:spPr>
          <a:xfrm>
            <a:off x="1239392" y="2420921"/>
            <a:ext cx="8603006" cy="4717641"/>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44546A"/>
              </a:buClr>
              <a:buSzPts val="2800"/>
              <a:buFont typeface="Arial"/>
              <a:buChar char="•"/>
            </a:pPr>
            <a:r>
              <a:rPr lang="da-DK" sz="2800" b="1" i="0" u="none" strike="noStrike" cap="none">
                <a:solidFill>
                  <a:srgbClr val="323F4F"/>
                </a:solidFill>
                <a:latin typeface="Calibri"/>
                <a:ea typeface="Calibri"/>
                <a:cs typeface="Calibri"/>
                <a:sym typeface="Calibri"/>
              </a:rPr>
              <a:t>Derfor er Kerteminde røget af min top-fem liste…</a:t>
            </a:r>
            <a:endParaRPr/>
          </a:p>
          <a:p>
            <a:pPr marL="228600" marR="0" lvl="0" indent="-50800" algn="l" rtl="0">
              <a:lnSpc>
                <a:spcPct val="90000"/>
              </a:lnSpc>
              <a:spcBef>
                <a:spcPts val="0"/>
              </a:spcBef>
              <a:spcAft>
                <a:spcPts val="0"/>
              </a:spcAft>
              <a:buClr>
                <a:srgbClr val="44546A"/>
              </a:buClr>
              <a:buSzPts val="2800"/>
              <a:buFont typeface="Arial"/>
              <a:buNone/>
            </a:pPr>
            <a:endParaRPr sz="2800" b="1" i="0" u="none" strike="noStrike" cap="none">
              <a:solidFill>
                <a:srgbClr val="323F4F"/>
              </a:solidFill>
              <a:latin typeface="Calibri"/>
              <a:ea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r>
              <a:rPr lang="da-DK" sz="2800" b="1" i="0" u="none" strike="noStrike" cap="none">
                <a:solidFill>
                  <a:srgbClr val="323F4F"/>
                </a:solidFill>
                <a:latin typeface="Calibri"/>
                <a:ea typeface="Calibri"/>
                <a:cs typeface="Calibri"/>
                <a:sym typeface="Calibri"/>
              </a:rPr>
              <a:t>Kertemindes udfordringer frem mod 2027</a:t>
            </a:r>
            <a:endParaRPr sz="2800" b="1" i="0" u="none" strike="noStrike" cap="none">
              <a:solidFill>
                <a:srgbClr val="323F4F"/>
              </a:solidFill>
              <a:latin typeface="Calibri"/>
              <a:ea typeface="Calibri"/>
              <a:cs typeface="Calibri"/>
              <a:sym typeface="Calibri"/>
            </a:endParaRPr>
          </a:p>
          <a:p>
            <a:pPr marL="228600" marR="0" lvl="0" indent="-50800" algn="l" rtl="0">
              <a:lnSpc>
                <a:spcPct val="90000"/>
              </a:lnSpc>
              <a:spcBef>
                <a:spcPts val="0"/>
              </a:spcBef>
              <a:spcAft>
                <a:spcPts val="0"/>
              </a:spcAft>
              <a:buClr>
                <a:srgbClr val="44546A"/>
              </a:buClr>
              <a:buSzPts val="2800"/>
              <a:buFont typeface="Arial"/>
              <a:buNone/>
            </a:pPr>
            <a:endParaRPr sz="2800" b="1" i="0" u="none" strike="noStrike" cap="none">
              <a:solidFill>
                <a:srgbClr val="323F4F"/>
              </a:solidFill>
              <a:latin typeface="Calibri"/>
              <a:ea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r>
              <a:rPr lang="da-DK" sz="2800" b="1" i="0" u="none" strike="noStrike" cap="none">
                <a:solidFill>
                  <a:srgbClr val="323F4F"/>
                </a:solidFill>
                <a:latin typeface="Calibri"/>
                <a:ea typeface="Calibri"/>
                <a:cs typeface="Calibri"/>
                <a:sym typeface="Calibri"/>
              </a:rPr>
              <a:t>Hvilke rammer sætter regeringen frem til 2027 </a:t>
            </a:r>
            <a:endParaRPr/>
          </a:p>
          <a:p>
            <a:pPr marL="228600" marR="0" lvl="0" indent="-50800" algn="l" rtl="0">
              <a:lnSpc>
                <a:spcPct val="90000"/>
              </a:lnSpc>
              <a:spcBef>
                <a:spcPts val="0"/>
              </a:spcBef>
              <a:spcAft>
                <a:spcPts val="0"/>
              </a:spcAft>
              <a:buClr>
                <a:srgbClr val="44546A"/>
              </a:buClr>
              <a:buSzPts val="2800"/>
              <a:buFont typeface="Arial"/>
              <a:buNone/>
            </a:pPr>
            <a:endParaRPr sz="2800" b="1" i="0" u="none" strike="noStrike" cap="none">
              <a:solidFill>
                <a:srgbClr val="323F4F"/>
              </a:solidFill>
              <a:latin typeface="Calibri"/>
              <a:ea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r>
              <a:rPr lang="da-DK" sz="2800" b="1" i="0" u="none" strike="noStrike" cap="none">
                <a:solidFill>
                  <a:srgbClr val="323F4F"/>
                </a:solidFill>
                <a:latin typeface="Calibri"/>
                <a:ea typeface="Calibri"/>
                <a:cs typeface="Calibri"/>
                <a:sym typeface="Calibri"/>
              </a:rPr>
              <a:t>Hvordan kan Kerteminde undgå store serviceforringelser</a:t>
            </a:r>
            <a:endParaRPr sz="1800" b="0" i="0" u="none" strike="noStrike" cap="none">
              <a:solidFill>
                <a:schemeClr val="dk1"/>
              </a:solidFill>
              <a:latin typeface="Arial"/>
              <a:ea typeface="Arial"/>
              <a:cs typeface="Arial"/>
              <a:sym typeface="Arial"/>
            </a:endParaRPr>
          </a:p>
          <a:p>
            <a:pPr marL="228600" marR="0" lvl="0" indent="-50800" algn="l" rtl="0">
              <a:lnSpc>
                <a:spcPct val="90000"/>
              </a:lnSpc>
              <a:spcBef>
                <a:spcPts val="0"/>
              </a:spcBef>
              <a:spcAft>
                <a:spcPts val="0"/>
              </a:spcAft>
              <a:buClr>
                <a:srgbClr val="44546A"/>
              </a:buClr>
              <a:buSzPts val="2800"/>
              <a:buFont typeface="Arial"/>
              <a:buNone/>
            </a:pPr>
            <a:endParaRPr sz="2800" b="1" i="0" u="none" strike="noStrike" cap="none">
              <a:solidFill>
                <a:srgbClr val="323F4F"/>
              </a:solidFill>
              <a:latin typeface="Calibri"/>
              <a:ea typeface="Calibri"/>
              <a:cs typeface="Calibri"/>
              <a:sym typeface="Calibri"/>
            </a:endParaRPr>
          </a:p>
          <a:p>
            <a:pPr marL="228600" marR="0" lvl="0" indent="-228600" algn="l" rtl="0">
              <a:lnSpc>
                <a:spcPct val="90000"/>
              </a:lnSpc>
              <a:spcBef>
                <a:spcPts val="0"/>
              </a:spcBef>
              <a:spcAft>
                <a:spcPts val="0"/>
              </a:spcAft>
              <a:buClr>
                <a:srgbClr val="44546A"/>
              </a:buClr>
              <a:buSzPts val="2800"/>
              <a:buFont typeface="Arial"/>
              <a:buChar char="•"/>
            </a:pPr>
            <a:r>
              <a:rPr lang="da-DK" sz="2800" b="1" i="0" u="none" strike="noStrike" cap="none">
                <a:solidFill>
                  <a:srgbClr val="323F4F"/>
                </a:solidFill>
                <a:latin typeface="Calibri"/>
                <a:ea typeface="Calibri"/>
                <a:cs typeface="Calibri"/>
                <a:sym typeface="Calibri"/>
              </a:rPr>
              <a:t>Krav til ledelsen fra byråd til institutionsledere</a:t>
            </a:r>
            <a:endParaRPr sz="1800" b="0" i="0" u="none" strike="noStrike" cap="none">
              <a:solidFill>
                <a:schemeClr val="dk1"/>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cxnSp>
        <p:nvCxnSpPr>
          <p:cNvPr id="108" name="Google Shape;108;p2"/>
          <p:cNvCxnSpPr/>
          <p:nvPr/>
        </p:nvCxnSpPr>
        <p:spPr>
          <a:xfrm rot="10800000" flipH="1">
            <a:off x="1358537" y="3687278"/>
            <a:ext cx="7350034" cy="31282"/>
          </a:xfrm>
          <a:prstGeom prst="straightConnector1">
            <a:avLst/>
          </a:prstGeom>
          <a:noFill/>
          <a:ln w="9525" cap="flat" cmpd="sng">
            <a:solidFill>
              <a:srgbClr val="3E6EC2"/>
            </a:solidFill>
            <a:prstDash val="solid"/>
            <a:round/>
            <a:headEnd type="none" w="sm" len="sm"/>
            <a:tailEnd type="none" w="sm" len="sm"/>
          </a:ln>
        </p:spPr>
      </p:cxnSp>
      <p:cxnSp>
        <p:nvCxnSpPr>
          <p:cNvPr id="109" name="Google Shape;109;p2"/>
          <p:cNvCxnSpPr/>
          <p:nvPr/>
        </p:nvCxnSpPr>
        <p:spPr>
          <a:xfrm>
            <a:off x="1458686" y="4552131"/>
            <a:ext cx="7350034" cy="0"/>
          </a:xfrm>
          <a:prstGeom prst="straightConnector1">
            <a:avLst/>
          </a:prstGeom>
          <a:noFill/>
          <a:ln w="9525" cap="flat" cmpd="sng">
            <a:solidFill>
              <a:srgbClr val="3E6EC2"/>
            </a:solidFill>
            <a:prstDash val="solid"/>
            <a:round/>
            <a:headEnd type="none" w="sm" len="sm"/>
            <a:tailEnd type="none" w="sm" len="sm"/>
          </a:ln>
        </p:spPr>
      </p:cxnSp>
      <p:cxnSp>
        <p:nvCxnSpPr>
          <p:cNvPr id="110" name="Google Shape;110;p2"/>
          <p:cNvCxnSpPr/>
          <p:nvPr/>
        </p:nvCxnSpPr>
        <p:spPr>
          <a:xfrm>
            <a:off x="1458686" y="5636986"/>
            <a:ext cx="7350034" cy="0"/>
          </a:xfrm>
          <a:prstGeom prst="straightConnector1">
            <a:avLst/>
          </a:prstGeom>
          <a:noFill/>
          <a:ln w="9525" cap="flat" cmpd="sng">
            <a:solidFill>
              <a:srgbClr val="3E6EC2"/>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378" name="Google Shape;378;p20"/>
          <p:cNvSpPr txBox="1">
            <a:spLocks noGrp="1"/>
          </p:cNvSpPr>
          <p:nvPr>
            <p:ph type="title"/>
          </p:nvPr>
        </p:nvSpPr>
        <p:spPr>
          <a:xfrm>
            <a:off x="824016" y="207176"/>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400"/>
              <a:buFont typeface="Calibri"/>
              <a:buNone/>
            </a:pPr>
            <a:r>
              <a:rPr lang="da-DK" b="1">
                <a:solidFill>
                  <a:srgbClr val="323F4F"/>
                </a:solidFill>
                <a:latin typeface="Arial"/>
                <a:ea typeface="Arial"/>
                <a:cs typeface="Arial"/>
                <a:sym typeface="Arial"/>
              </a:rPr>
              <a:t>Det store facit</a:t>
            </a:r>
            <a:endParaRPr>
              <a:solidFill>
                <a:srgbClr val="323F4F"/>
              </a:solidFill>
            </a:endParaRPr>
          </a:p>
        </p:txBody>
      </p:sp>
      <p:sp>
        <p:nvSpPr>
          <p:cNvPr id="379" name="Google Shape;379;p20"/>
          <p:cNvSpPr txBox="1"/>
          <p:nvPr/>
        </p:nvSpPr>
        <p:spPr>
          <a:xfrm>
            <a:off x="981348" y="1799083"/>
            <a:ext cx="9725720" cy="440116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På en god dag med omfattende reform af socialområdet/ekstra penge i overgangsfase det lette kommunernes økonomi lidt</a:t>
            </a:r>
            <a:endParaRPr sz="1800" dirty="0">
              <a:solidFill>
                <a:schemeClr val="dk1"/>
              </a:solidFill>
              <a:latin typeface="Arial"/>
              <a:ea typeface="Arial"/>
              <a:cs typeface="Arial"/>
              <a:sym typeface="Arial"/>
            </a:endParaRPr>
          </a:p>
          <a:p>
            <a:pPr marL="457200" marR="0" lvl="0" indent="-279400" algn="l" rtl="0">
              <a:spcBef>
                <a:spcPts val="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457200" marR="0" lvl="0" indent="-457200" algn="l" rtl="0">
              <a:spcBef>
                <a:spcPts val="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Reform på socialområdet kan hurtigt blive spist op af øgede forsvarsudgifter og skærpet konflikt i Ukraine</a:t>
            </a:r>
            <a:endParaRPr sz="1800" dirty="0">
              <a:solidFill>
                <a:schemeClr val="dk1"/>
              </a:solidFill>
              <a:latin typeface="Arial"/>
              <a:ea typeface="Arial"/>
              <a:cs typeface="Arial"/>
              <a:sym typeface="Arial"/>
            </a:endParaRPr>
          </a:p>
          <a:p>
            <a:pPr marL="457200" marR="0" lvl="0" indent="-279400" algn="l" rtl="0">
              <a:spcBef>
                <a:spcPts val="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457200" marR="0" lvl="0" indent="-457200" algn="l" rtl="0">
              <a:spcBef>
                <a:spcPts val="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Meget lille reform af socialområdet og stigende behov for oprustning kan gøre det væsentligt sværere</a:t>
            </a:r>
            <a:endParaRPr sz="180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grpSp>
        <p:nvGrpSpPr>
          <p:cNvPr id="380" name="Google Shape;380;p20"/>
          <p:cNvGrpSpPr/>
          <p:nvPr/>
        </p:nvGrpSpPr>
        <p:grpSpPr>
          <a:xfrm>
            <a:off x="7867135" y="0"/>
            <a:ext cx="4324865" cy="2331627"/>
            <a:chOff x="6867015" y="-1"/>
            <a:chExt cx="5324985" cy="3251912"/>
          </a:xfrm>
        </p:grpSpPr>
        <p:sp>
          <p:nvSpPr>
            <p:cNvPr id="381" name="Google Shape;381;p2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2" name="Google Shape;382;p2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3" name="Google Shape;383;p2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84" name="Google Shape;384;p2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21"/>
          <p:cNvSpPr txBox="1">
            <a:spLocks noGrp="1"/>
          </p:cNvSpPr>
          <p:nvPr>
            <p:ph type="title"/>
          </p:nvPr>
        </p:nvSpPr>
        <p:spPr>
          <a:xfrm>
            <a:off x="344184" y="1028790"/>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ct val="111111"/>
              <a:buFont typeface="Calibri"/>
              <a:buNone/>
            </a:pPr>
            <a:r>
              <a:rPr lang="da-DK" sz="4800" b="1" dirty="0">
                <a:solidFill>
                  <a:srgbClr val="323F4F"/>
                </a:solidFill>
                <a:latin typeface="Calibri"/>
                <a:ea typeface="Calibri"/>
                <a:cs typeface="Calibri"/>
                <a:sym typeface="Calibri"/>
              </a:rPr>
              <a:t>Kerteminde mangler e</a:t>
            </a:r>
            <a:r>
              <a:rPr lang="da-DK" sz="4800" b="1" dirty="0">
                <a:solidFill>
                  <a:srgbClr val="323F4F"/>
                </a:solidFill>
              </a:rPr>
              <a:t>n</a:t>
            </a:r>
            <a:r>
              <a:rPr lang="da-DK" sz="4800" b="1" dirty="0">
                <a:solidFill>
                  <a:srgbClr val="323F4F"/>
                </a:solidFill>
                <a:latin typeface="Calibri"/>
                <a:ea typeface="Calibri"/>
                <a:cs typeface="Calibri"/>
                <a:sym typeface="Calibri"/>
              </a:rPr>
              <a:t> </a:t>
            </a:r>
            <a:br>
              <a:rPr lang="da-DK" sz="4800" b="1" dirty="0">
                <a:solidFill>
                  <a:srgbClr val="323F4F"/>
                </a:solidFill>
                <a:latin typeface="Calibri"/>
                <a:ea typeface="Calibri"/>
                <a:cs typeface="Calibri"/>
                <a:sym typeface="Calibri"/>
              </a:rPr>
            </a:br>
            <a:r>
              <a:rPr lang="da-DK" sz="4800" b="1" dirty="0">
                <a:solidFill>
                  <a:srgbClr val="323F4F"/>
                </a:solidFill>
                <a:latin typeface="Calibri"/>
                <a:ea typeface="Calibri"/>
                <a:cs typeface="Calibri"/>
                <a:sym typeface="Calibri"/>
              </a:rPr>
              <a:t>langsigtet</a:t>
            </a:r>
            <a:r>
              <a:rPr lang="da-DK" sz="4800" b="1" dirty="0">
                <a:solidFill>
                  <a:srgbClr val="323F4F"/>
                </a:solidFill>
              </a:rPr>
              <a:t> </a:t>
            </a:r>
            <a:r>
              <a:rPr lang="da-DK" sz="4800" b="1" dirty="0">
                <a:solidFill>
                  <a:srgbClr val="323F4F"/>
                </a:solidFill>
                <a:latin typeface="Calibri"/>
                <a:ea typeface="Calibri"/>
                <a:cs typeface="Calibri"/>
                <a:sym typeface="Calibri"/>
              </a:rPr>
              <a:t>for budgetforbedringer</a:t>
            </a:r>
            <a:endParaRPr dirty="0"/>
          </a:p>
        </p:txBody>
      </p:sp>
      <p:grpSp>
        <p:nvGrpSpPr>
          <p:cNvPr id="390" name="Google Shape;390;p21"/>
          <p:cNvGrpSpPr/>
          <p:nvPr/>
        </p:nvGrpSpPr>
        <p:grpSpPr>
          <a:xfrm>
            <a:off x="7867135" y="0"/>
            <a:ext cx="4324865" cy="2641149"/>
            <a:chOff x="6867015" y="-1"/>
            <a:chExt cx="5324985" cy="3251912"/>
          </a:xfrm>
        </p:grpSpPr>
        <p:sp>
          <p:nvSpPr>
            <p:cNvPr id="391" name="Google Shape;391;p21"/>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92" name="Google Shape;392;p21"/>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93" name="Google Shape;393;p21"/>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394" name="Google Shape;394;p21"/>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395" name="Google Shape;395;p21"/>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396" name="Google Shape;396;p21" descr="Et billede, der indeholder tekst, Font/skrifttype, algebra, kvittering&#10;&#10;Automatisk genereret beskrivelse"/>
          <p:cNvPicPr preferRelativeResize="0"/>
          <p:nvPr/>
        </p:nvPicPr>
        <p:blipFill rotWithShape="1">
          <a:blip r:embed="rId4">
            <a:alphaModFix/>
          </a:blip>
          <a:srcRect/>
          <a:stretch/>
        </p:blipFill>
        <p:spPr>
          <a:xfrm>
            <a:off x="882110" y="3277687"/>
            <a:ext cx="10427780" cy="2330725"/>
          </a:xfrm>
          <a:custGeom>
            <a:avLst/>
            <a:gdLst/>
            <a:ahLst/>
            <a:cxnLst/>
            <a:rect l="l" t="t" r="r" b="b"/>
            <a:pathLst>
              <a:path w="10427780" h="2330725" fill="none" extrusionOk="0">
                <a:moveTo>
                  <a:pt x="0" y="0"/>
                </a:moveTo>
                <a:cubicBezTo>
                  <a:pt x="118757" y="-32394"/>
                  <a:pt x="283095" y="2188"/>
                  <a:pt x="370766" y="0"/>
                </a:cubicBezTo>
                <a:cubicBezTo>
                  <a:pt x="458437" y="-2188"/>
                  <a:pt x="727250" y="19063"/>
                  <a:pt x="845809" y="0"/>
                </a:cubicBezTo>
                <a:cubicBezTo>
                  <a:pt x="964368" y="-19063"/>
                  <a:pt x="1095884" y="28144"/>
                  <a:pt x="1216574" y="0"/>
                </a:cubicBezTo>
                <a:cubicBezTo>
                  <a:pt x="1337264" y="-28144"/>
                  <a:pt x="1459647" y="31668"/>
                  <a:pt x="1587340" y="0"/>
                </a:cubicBezTo>
                <a:cubicBezTo>
                  <a:pt x="1715033" y="-31668"/>
                  <a:pt x="1793981" y="5434"/>
                  <a:pt x="1853828" y="0"/>
                </a:cubicBezTo>
                <a:cubicBezTo>
                  <a:pt x="1913675" y="-5434"/>
                  <a:pt x="2061396" y="24175"/>
                  <a:pt x="2120315" y="0"/>
                </a:cubicBezTo>
                <a:cubicBezTo>
                  <a:pt x="2179234" y="-24175"/>
                  <a:pt x="2529109" y="69209"/>
                  <a:pt x="2908192" y="0"/>
                </a:cubicBezTo>
                <a:cubicBezTo>
                  <a:pt x="3287275" y="-69209"/>
                  <a:pt x="3379295" y="61552"/>
                  <a:pt x="3696069" y="0"/>
                </a:cubicBezTo>
                <a:cubicBezTo>
                  <a:pt x="4012843" y="-61552"/>
                  <a:pt x="4185213" y="78087"/>
                  <a:pt x="4379668" y="0"/>
                </a:cubicBezTo>
                <a:cubicBezTo>
                  <a:pt x="4574123" y="-78087"/>
                  <a:pt x="4587367" y="27672"/>
                  <a:pt x="4646155" y="0"/>
                </a:cubicBezTo>
                <a:cubicBezTo>
                  <a:pt x="4704943" y="-27672"/>
                  <a:pt x="4910988" y="18778"/>
                  <a:pt x="5121199" y="0"/>
                </a:cubicBezTo>
                <a:cubicBezTo>
                  <a:pt x="5331410" y="-18778"/>
                  <a:pt x="5656232" y="22251"/>
                  <a:pt x="5909075" y="0"/>
                </a:cubicBezTo>
                <a:cubicBezTo>
                  <a:pt x="6161918" y="-22251"/>
                  <a:pt x="6337202" y="51836"/>
                  <a:pt x="6592674" y="0"/>
                </a:cubicBezTo>
                <a:cubicBezTo>
                  <a:pt x="6848146" y="-51836"/>
                  <a:pt x="6838655" y="39430"/>
                  <a:pt x="6963440" y="0"/>
                </a:cubicBezTo>
                <a:cubicBezTo>
                  <a:pt x="7088225" y="-39430"/>
                  <a:pt x="7416693" y="2161"/>
                  <a:pt x="7542761" y="0"/>
                </a:cubicBezTo>
                <a:cubicBezTo>
                  <a:pt x="7668829" y="-2161"/>
                  <a:pt x="7691285" y="5525"/>
                  <a:pt x="7809249" y="0"/>
                </a:cubicBezTo>
                <a:cubicBezTo>
                  <a:pt x="7927213" y="-5525"/>
                  <a:pt x="8076251" y="29387"/>
                  <a:pt x="8180014" y="0"/>
                </a:cubicBezTo>
                <a:cubicBezTo>
                  <a:pt x="8283778" y="-29387"/>
                  <a:pt x="8473277" y="39894"/>
                  <a:pt x="8550780" y="0"/>
                </a:cubicBezTo>
                <a:cubicBezTo>
                  <a:pt x="8628283" y="-39894"/>
                  <a:pt x="8807033" y="22596"/>
                  <a:pt x="9025823" y="0"/>
                </a:cubicBezTo>
                <a:cubicBezTo>
                  <a:pt x="9244613" y="-22596"/>
                  <a:pt x="9272059" y="23309"/>
                  <a:pt x="9396588" y="0"/>
                </a:cubicBezTo>
                <a:cubicBezTo>
                  <a:pt x="9521118" y="-23309"/>
                  <a:pt x="10119099" y="91774"/>
                  <a:pt x="10427780" y="0"/>
                </a:cubicBezTo>
                <a:cubicBezTo>
                  <a:pt x="10452965" y="151750"/>
                  <a:pt x="10397377" y="436025"/>
                  <a:pt x="10427780" y="559374"/>
                </a:cubicBezTo>
                <a:cubicBezTo>
                  <a:pt x="10458183" y="682723"/>
                  <a:pt x="10409347" y="1013714"/>
                  <a:pt x="10427780" y="1165363"/>
                </a:cubicBezTo>
                <a:cubicBezTo>
                  <a:pt x="10446213" y="1317012"/>
                  <a:pt x="10422931" y="1469176"/>
                  <a:pt x="10427780" y="1724737"/>
                </a:cubicBezTo>
                <a:cubicBezTo>
                  <a:pt x="10432629" y="1980298"/>
                  <a:pt x="10421465" y="2190618"/>
                  <a:pt x="10427780" y="2330725"/>
                </a:cubicBezTo>
                <a:cubicBezTo>
                  <a:pt x="10091230" y="2403681"/>
                  <a:pt x="9889264" y="2268305"/>
                  <a:pt x="9744181" y="2330725"/>
                </a:cubicBezTo>
                <a:cubicBezTo>
                  <a:pt x="9599098" y="2393145"/>
                  <a:pt x="9441075" y="2300576"/>
                  <a:pt x="9269138" y="2330725"/>
                </a:cubicBezTo>
                <a:cubicBezTo>
                  <a:pt x="9097201" y="2360874"/>
                  <a:pt x="8645790" y="2283559"/>
                  <a:pt x="8481261" y="2330725"/>
                </a:cubicBezTo>
                <a:cubicBezTo>
                  <a:pt x="8316732" y="2377891"/>
                  <a:pt x="8071133" y="2285068"/>
                  <a:pt x="7901940" y="2330725"/>
                </a:cubicBezTo>
                <a:cubicBezTo>
                  <a:pt x="7732747" y="2376382"/>
                  <a:pt x="7693166" y="2298114"/>
                  <a:pt x="7531174" y="2330725"/>
                </a:cubicBezTo>
                <a:cubicBezTo>
                  <a:pt x="7369182" y="2363336"/>
                  <a:pt x="7181594" y="2290105"/>
                  <a:pt x="6847576" y="2330725"/>
                </a:cubicBezTo>
                <a:cubicBezTo>
                  <a:pt x="6513558" y="2371345"/>
                  <a:pt x="6591195" y="2304007"/>
                  <a:pt x="6372532" y="2330725"/>
                </a:cubicBezTo>
                <a:cubicBezTo>
                  <a:pt x="6153869" y="2357443"/>
                  <a:pt x="5921216" y="2240952"/>
                  <a:pt x="5584656" y="2330725"/>
                </a:cubicBezTo>
                <a:cubicBezTo>
                  <a:pt x="5248096" y="2420498"/>
                  <a:pt x="5319180" y="2318943"/>
                  <a:pt x="5213890" y="2330725"/>
                </a:cubicBezTo>
                <a:cubicBezTo>
                  <a:pt x="5108600" y="2342507"/>
                  <a:pt x="4897718" y="2324554"/>
                  <a:pt x="4634569" y="2330725"/>
                </a:cubicBezTo>
                <a:cubicBezTo>
                  <a:pt x="4371420" y="2336896"/>
                  <a:pt x="4168787" y="2313267"/>
                  <a:pt x="3950970" y="2330725"/>
                </a:cubicBezTo>
                <a:cubicBezTo>
                  <a:pt x="3733153" y="2348183"/>
                  <a:pt x="3750054" y="2300559"/>
                  <a:pt x="3580204" y="2330725"/>
                </a:cubicBezTo>
                <a:cubicBezTo>
                  <a:pt x="3410354" y="2360891"/>
                  <a:pt x="3232369" y="2325413"/>
                  <a:pt x="3000883" y="2330725"/>
                </a:cubicBezTo>
                <a:cubicBezTo>
                  <a:pt x="2769397" y="2336037"/>
                  <a:pt x="2666807" y="2324318"/>
                  <a:pt x="2525840" y="2330725"/>
                </a:cubicBezTo>
                <a:cubicBezTo>
                  <a:pt x="2384873" y="2337132"/>
                  <a:pt x="2362552" y="2310132"/>
                  <a:pt x="2259352" y="2330725"/>
                </a:cubicBezTo>
                <a:cubicBezTo>
                  <a:pt x="2156152" y="2351318"/>
                  <a:pt x="1814044" y="2269686"/>
                  <a:pt x="1471476" y="2330725"/>
                </a:cubicBezTo>
                <a:cubicBezTo>
                  <a:pt x="1128908" y="2391764"/>
                  <a:pt x="944340" y="2300634"/>
                  <a:pt x="683599" y="2330725"/>
                </a:cubicBezTo>
                <a:cubicBezTo>
                  <a:pt x="422858" y="2360816"/>
                  <a:pt x="195447" y="2263054"/>
                  <a:pt x="0" y="2330725"/>
                </a:cubicBezTo>
                <a:cubicBezTo>
                  <a:pt x="-59495" y="2083833"/>
                  <a:pt x="27175" y="1935878"/>
                  <a:pt x="0" y="1817966"/>
                </a:cubicBezTo>
                <a:cubicBezTo>
                  <a:pt x="-27175" y="1700054"/>
                  <a:pt x="51554" y="1458109"/>
                  <a:pt x="0" y="1258592"/>
                </a:cubicBezTo>
                <a:cubicBezTo>
                  <a:pt x="-51554" y="1059075"/>
                  <a:pt x="74124" y="823965"/>
                  <a:pt x="0" y="629296"/>
                </a:cubicBezTo>
                <a:cubicBezTo>
                  <a:pt x="-74124" y="434627"/>
                  <a:pt x="20240" y="233187"/>
                  <a:pt x="0" y="0"/>
                </a:cubicBezTo>
                <a:close/>
              </a:path>
              <a:path w="10427780" h="2330725" extrusionOk="0">
                <a:moveTo>
                  <a:pt x="0" y="0"/>
                </a:moveTo>
                <a:cubicBezTo>
                  <a:pt x="121935" y="-10047"/>
                  <a:pt x="200140" y="3229"/>
                  <a:pt x="370766" y="0"/>
                </a:cubicBezTo>
                <a:cubicBezTo>
                  <a:pt x="541392" y="-3229"/>
                  <a:pt x="728012" y="45630"/>
                  <a:pt x="950087" y="0"/>
                </a:cubicBezTo>
                <a:cubicBezTo>
                  <a:pt x="1172162" y="-45630"/>
                  <a:pt x="1365580" y="9475"/>
                  <a:pt x="1633686" y="0"/>
                </a:cubicBezTo>
                <a:cubicBezTo>
                  <a:pt x="1901792" y="-9475"/>
                  <a:pt x="2178979" y="84086"/>
                  <a:pt x="2421562" y="0"/>
                </a:cubicBezTo>
                <a:cubicBezTo>
                  <a:pt x="2664145" y="-84086"/>
                  <a:pt x="3040468" y="49028"/>
                  <a:pt x="3209439" y="0"/>
                </a:cubicBezTo>
                <a:cubicBezTo>
                  <a:pt x="3378410" y="-49028"/>
                  <a:pt x="3611013" y="48719"/>
                  <a:pt x="3997316" y="0"/>
                </a:cubicBezTo>
                <a:cubicBezTo>
                  <a:pt x="4383619" y="-48719"/>
                  <a:pt x="4266583" y="25695"/>
                  <a:pt x="4368081" y="0"/>
                </a:cubicBezTo>
                <a:cubicBezTo>
                  <a:pt x="4469579" y="-25695"/>
                  <a:pt x="4595214" y="5449"/>
                  <a:pt x="4738847" y="0"/>
                </a:cubicBezTo>
                <a:cubicBezTo>
                  <a:pt x="4882480" y="-5449"/>
                  <a:pt x="5130253" y="29121"/>
                  <a:pt x="5318168" y="0"/>
                </a:cubicBezTo>
                <a:cubicBezTo>
                  <a:pt x="5506083" y="-29121"/>
                  <a:pt x="5914520" y="89883"/>
                  <a:pt x="6106045" y="0"/>
                </a:cubicBezTo>
                <a:cubicBezTo>
                  <a:pt x="6297570" y="-89883"/>
                  <a:pt x="6707651" y="63217"/>
                  <a:pt x="6893921" y="0"/>
                </a:cubicBezTo>
                <a:cubicBezTo>
                  <a:pt x="7080191" y="-63217"/>
                  <a:pt x="7170745" y="2128"/>
                  <a:pt x="7368965" y="0"/>
                </a:cubicBezTo>
                <a:cubicBezTo>
                  <a:pt x="7567185" y="-2128"/>
                  <a:pt x="7544142" y="821"/>
                  <a:pt x="7635452" y="0"/>
                </a:cubicBezTo>
                <a:cubicBezTo>
                  <a:pt x="7726762" y="-821"/>
                  <a:pt x="7903114" y="5060"/>
                  <a:pt x="8006218" y="0"/>
                </a:cubicBezTo>
                <a:cubicBezTo>
                  <a:pt x="8109322" y="-5060"/>
                  <a:pt x="8200094" y="37760"/>
                  <a:pt x="8376983" y="0"/>
                </a:cubicBezTo>
                <a:cubicBezTo>
                  <a:pt x="8553873" y="-37760"/>
                  <a:pt x="8615448" y="35406"/>
                  <a:pt x="8852027" y="0"/>
                </a:cubicBezTo>
                <a:cubicBezTo>
                  <a:pt x="9088606" y="-35406"/>
                  <a:pt x="9010021" y="21841"/>
                  <a:pt x="9118514" y="0"/>
                </a:cubicBezTo>
                <a:cubicBezTo>
                  <a:pt x="9227007" y="-21841"/>
                  <a:pt x="9477770" y="39174"/>
                  <a:pt x="9593558" y="0"/>
                </a:cubicBezTo>
                <a:cubicBezTo>
                  <a:pt x="9709346" y="-39174"/>
                  <a:pt x="10240722" y="46082"/>
                  <a:pt x="10427780" y="0"/>
                </a:cubicBezTo>
                <a:cubicBezTo>
                  <a:pt x="10460485" y="288688"/>
                  <a:pt x="10418706" y="323530"/>
                  <a:pt x="10427780" y="605989"/>
                </a:cubicBezTo>
                <a:cubicBezTo>
                  <a:pt x="10436854" y="888448"/>
                  <a:pt x="10403845" y="965096"/>
                  <a:pt x="10427780" y="1142055"/>
                </a:cubicBezTo>
                <a:cubicBezTo>
                  <a:pt x="10451715" y="1319014"/>
                  <a:pt x="10389864" y="1534425"/>
                  <a:pt x="10427780" y="1701429"/>
                </a:cubicBezTo>
                <a:cubicBezTo>
                  <a:pt x="10465696" y="1868433"/>
                  <a:pt x="10416852" y="2029827"/>
                  <a:pt x="10427780" y="2330725"/>
                </a:cubicBezTo>
                <a:cubicBezTo>
                  <a:pt x="10327351" y="2350177"/>
                  <a:pt x="10145739" y="2329960"/>
                  <a:pt x="10057014" y="2330725"/>
                </a:cubicBezTo>
                <a:cubicBezTo>
                  <a:pt x="9968289" y="2331490"/>
                  <a:pt x="9739704" y="2282102"/>
                  <a:pt x="9581971" y="2330725"/>
                </a:cubicBezTo>
                <a:cubicBezTo>
                  <a:pt x="9424238" y="2379348"/>
                  <a:pt x="9151193" y="2329606"/>
                  <a:pt x="9002650" y="2330725"/>
                </a:cubicBezTo>
                <a:cubicBezTo>
                  <a:pt x="8854107" y="2331844"/>
                  <a:pt x="8518774" y="2245390"/>
                  <a:pt x="8214773" y="2330725"/>
                </a:cubicBezTo>
                <a:cubicBezTo>
                  <a:pt x="7910772" y="2416060"/>
                  <a:pt x="7975240" y="2286286"/>
                  <a:pt x="7844008" y="2330725"/>
                </a:cubicBezTo>
                <a:cubicBezTo>
                  <a:pt x="7712777" y="2375164"/>
                  <a:pt x="7461211" y="2277506"/>
                  <a:pt x="7264687" y="2330725"/>
                </a:cubicBezTo>
                <a:cubicBezTo>
                  <a:pt x="7068163" y="2383944"/>
                  <a:pt x="7060020" y="2320672"/>
                  <a:pt x="6998199" y="2330725"/>
                </a:cubicBezTo>
                <a:cubicBezTo>
                  <a:pt x="6936378" y="2340778"/>
                  <a:pt x="6811810" y="2308433"/>
                  <a:pt x="6627434" y="2330725"/>
                </a:cubicBezTo>
                <a:cubicBezTo>
                  <a:pt x="6443059" y="2353017"/>
                  <a:pt x="6380082" y="2326888"/>
                  <a:pt x="6152390" y="2330725"/>
                </a:cubicBezTo>
                <a:cubicBezTo>
                  <a:pt x="5924698" y="2334562"/>
                  <a:pt x="5564423" y="2301998"/>
                  <a:pt x="5364513" y="2330725"/>
                </a:cubicBezTo>
                <a:cubicBezTo>
                  <a:pt x="5164603" y="2359452"/>
                  <a:pt x="4992803" y="2258588"/>
                  <a:pt x="4680915" y="2330725"/>
                </a:cubicBezTo>
                <a:cubicBezTo>
                  <a:pt x="4369027" y="2402862"/>
                  <a:pt x="4492395" y="2311292"/>
                  <a:pt x="4414427" y="2330725"/>
                </a:cubicBezTo>
                <a:cubicBezTo>
                  <a:pt x="4336459" y="2350158"/>
                  <a:pt x="4175621" y="2308009"/>
                  <a:pt x="4043661" y="2330725"/>
                </a:cubicBezTo>
                <a:cubicBezTo>
                  <a:pt x="3911701" y="2353441"/>
                  <a:pt x="3837395" y="2313940"/>
                  <a:pt x="3672896" y="2330725"/>
                </a:cubicBezTo>
                <a:cubicBezTo>
                  <a:pt x="3508398" y="2347510"/>
                  <a:pt x="3524897" y="2316459"/>
                  <a:pt x="3406408" y="2330725"/>
                </a:cubicBezTo>
                <a:cubicBezTo>
                  <a:pt x="3287919" y="2344991"/>
                  <a:pt x="3001266" y="2330344"/>
                  <a:pt x="2618531" y="2330725"/>
                </a:cubicBezTo>
                <a:cubicBezTo>
                  <a:pt x="2235796" y="2331106"/>
                  <a:pt x="2251687" y="2289478"/>
                  <a:pt x="2143488" y="2330725"/>
                </a:cubicBezTo>
                <a:cubicBezTo>
                  <a:pt x="2035289" y="2371972"/>
                  <a:pt x="1770651" y="2321298"/>
                  <a:pt x="1459889" y="2330725"/>
                </a:cubicBezTo>
                <a:cubicBezTo>
                  <a:pt x="1149127" y="2340152"/>
                  <a:pt x="1194819" y="2312989"/>
                  <a:pt x="984846" y="2330725"/>
                </a:cubicBezTo>
                <a:cubicBezTo>
                  <a:pt x="774873" y="2348461"/>
                  <a:pt x="203668" y="2275717"/>
                  <a:pt x="0" y="2330725"/>
                </a:cubicBezTo>
                <a:cubicBezTo>
                  <a:pt x="-33677" y="2083394"/>
                  <a:pt x="58037" y="2039973"/>
                  <a:pt x="0" y="1771351"/>
                </a:cubicBezTo>
                <a:cubicBezTo>
                  <a:pt x="-58037" y="1502729"/>
                  <a:pt x="67834" y="1422580"/>
                  <a:pt x="0" y="1165363"/>
                </a:cubicBezTo>
                <a:cubicBezTo>
                  <a:pt x="-67834" y="908146"/>
                  <a:pt x="53300" y="762055"/>
                  <a:pt x="0" y="629296"/>
                </a:cubicBezTo>
                <a:cubicBezTo>
                  <a:pt x="-53300" y="496537"/>
                  <a:pt x="18546" y="197514"/>
                  <a:pt x="0" y="0"/>
                </a:cubicBezTo>
                <a:close/>
              </a:path>
            </a:pathLst>
          </a:custGeom>
          <a:solidFill>
            <a:srgbClr val="262626"/>
          </a:solidFill>
          <a:ln w="38100" cap="flat" cmpd="sng">
            <a:solidFill>
              <a:srgbClr val="262626"/>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2"/>
          <p:cNvSpPr txBox="1">
            <a:spLocks noGrp="1"/>
          </p:cNvSpPr>
          <p:nvPr>
            <p:ph type="title"/>
          </p:nvPr>
        </p:nvSpPr>
        <p:spPr>
          <a:xfrm>
            <a:off x="571072" y="523151"/>
            <a:ext cx="11244209" cy="21855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4800" b="1">
                <a:solidFill>
                  <a:srgbClr val="323F4F"/>
                </a:solidFill>
              </a:rPr>
              <a:t>Etårige sparekataloger slider</a:t>
            </a:r>
            <a:br>
              <a:rPr lang="da-DK" sz="4800" b="1">
                <a:solidFill>
                  <a:srgbClr val="323F4F"/>
                </a:solidFill>
              </a:rPr>
            </a:br>
            <a:r>
              <a:rPr lang="da-DK" sz="4800" b="1">
                <a:solidFill>
                  <a:srgbClr val="323F4F"/>
                </a:solidFill>
              </a:rPr>
              <a:t>velfærden og moralen ned</a:t>
            </a:r>
            <a:endParaRPr/>
          </a:p>
        </p:txBody>
      </p:sp>
      <p:pic>
        <p:nvPicPr>
          <p:cNvPr id="402" name="Google Shape;402;p22" descr="Bøger kontur"/>
          <p:cNvPicPr preferRelativeResize="0"/>
          <p:nvPr/>
        </p:nvPicPr>
        <p:blipFill rotWithShape="1">
          <a:blip r:embed="rId3">
            <a:alphaModFix/>
          </a:blip>
          <a:srcRect/>
          <a:stretch/>
        </p:blipFill>
        <p:spPr>
          <a:xfrm>
            <a:off x="4075359" y="2963934"/>
            <a:ext cx="4096877" cy="4096877"/>
          </a:xfrm>
          <a:prstGeom prst="rect">
            <a:avLst/>
          </a:prstGeom>
          <a:noFill/>
          <a:ln>
            <a:noFill/>
          </a:ln>
        </p:spPr>
      </p:pic>
      <p:sp>
        <p:nvSpPr>
          <p:cNvPr id="403" name="Google Shape;403;p22"/>
          <p:cNvSpPr txBox="1"/>
          <p:nvPr/>
        </p:nvSpPr>
        <p:spPr>
          <a:xfrm rot="785722">
            <a:off x="4686743" y="3033034"/>
            <a:ext cx="2581091" cy="1957752"/>
          </a:xfrm>
          <a:prstGeom prst="rect">
            <a:avLst/>
          </a:prstGeom>
          <a:noFill/>
          <a:ln>
            <a:noFill/>
          </a:ln>
          <a:scene3d>
            <a:camera prst="isometricOffAxis2Top"/>
            <a:lightRig rig="threePt" dir="t"/>
          </a:scene3d>
        </p:spPr>
        <p:txBody>
          <a:bodyPr spcFirstLastPara="1" wrap="square" lIns="91425" tIns="45700" rIns="91425" bIns="45700" anchor="t" anchorCtr="0">
            <a:normAutofit/>
          </a:bodyPr>
          <a:lstStyle/>
          <a:p>
            <a:pPr marL="114300" marR="0" lvl="0" indent="0" algn="ctr" rtl="0">
              <a:lnSpc>
                <a:spcPct val="90000"/>
              </a:lnSpc>
              <a:spcBef>
                <a:spcPts val="1000"/>
              </a:spcBef>
              <a:spcAft>
                <a:spcPts val="0"/>
              </a:spcAft>
              <a:buClr>
                <a:schemeClr val="dk1"/>
              </a:buClr>
              <a:buSzPts val="1800"/>
              <a:buFont typeface="Arial"/>
              <a:buNone/>
            </a:pPr>
            <a:r>
              <a:rPr lang="da-DK" sz="3200" b="1" i="0" u="none" strike="noStrike" cap="none" dirty="0">
                <a:solidFill>
                  <a:srgbClr val="323F4F"/>
                </a:solidFill>
                <a:latin typeface="Calibri"/>
                <a:ea typeface="Calibri"/>
                <a:cs typeface="Calibri"/>
                <a:sym typeface="Calibri"/>
              </a:rPr>
              <a:t>Spare-</a:t>
            </a:r>
            <a:endParaRPr sz="1800" dirty="0">
              <a:solidFill>
                <a:schemeClr val="dk1"/>
              </a:solidFill>
              <a:latin typeface="Arial"/>
              <a:ea typeface="Arial"/>
              <a:cs typeface="Arial"/>
              <a:sym typeface="Arial"/>
            </a:endParaRPr>
          </a:p>
          <a:p>
            <a:pPr marL="114300" marR="0" lvl="0" indent="0" algn="ctr" rtl="0">
              <a:lnSpc>
                <a:spcPct val="90000"/>
              </a:lnSpc>
              <a:spcBef>
                <a:spcPts val="1000"/>
              </a:spcBef>
              <a:spcAft>
                <a:spcPts val="0"/>
              </a:spcAft>
              <a:buClr>
                <a:schemeClr val="dk1"/>
              </a:buClr>
              <a:buSzPts val="1800"/>
              <a:buFont typeface="Arial"/>
              <a:buNone/>
            </a:pPr>
            <a:r>
              <a:rPr lang="da-DK" sz="3200" b="1" i="0" u="none" strike="noStrike" cap="none" dirty="0">
                <a:solidFill>
                  <a:srgbClr val="323F4F"/>
                </a:solidFill>
                <a:latin typeface="Calibri"/>
                <a:ea typeface="Calibri"/>
                <a:cs typeface="Calibri"/>
                <a:sym typeface="Calibri"/>
              </a:rPr>
              <a:t>katalog</a:t>
            </a:r>
            <a:endParaRPr sz="1800" dirty="0">
              <a:solidFill>
                <a:schemeClr val="dk1"/>
              </a:solidFill>
              <a:latin typeface="Arial"/>
              <a:ea typeface="Arial"/>
              <a:cs typeface="Arial"/>
              <a:sym typeface="Arial"/>
            </a:endParaRPr>
          </a:p>
          <a:p>
            <a:pPr marL="114300" marR="0" lvl="0" indent="0" algn="ctr" rtl="0">
              <a:lnSpc>
                <a:spcPct val="90000"/>
              </a:lnSpc>
              <a:spcBef>
                <a:spcPts val="1000"/>
              </a:spcBef>
              <a:spcAft>
                <a:spcPts val="0"/>
              </a:spcAft>
              <a:buClr>
                <a:schemeClr val="dk1"/>
              </a:buClr>
              <a:buSzPts val="1800"/>
              <a:buFont typeface="Arial"/>
              <a:buNone/>
            </a:pPr>
            <a:r>
              <a:rPr lang="da-DK" sz="3200" b="1" i="0" u="none" strike="noStrike" cap="none" dirty="0">
                <a:solidFill>
                  <a:srgbClr val="323F4F"/>
                </a:solidFill>
                <a:latin typeface="Calibri"/>
                <a:ea typeface="Calibri"/>
                <a:cs typeface="Calibri"/>
                <a:sym typeface="Calibri"/>
              </a:rPr>
              <a:t>2024</a:t>
            </a:r>
            <a:endParaRPr sz="1800" dirty="0">
              <a:solidFill>
                <a:schemeClr val="dk1"/>
              </a:solidFill>
              <a:latin typeface="Arial"/>
              <a:ea typeface="Arial"/>
              <a:cs typeface="Arial"/>
              <a:sym typeface="Arial"/>
            </a:endParaRPr>
          </a:p>
        </p:txBody>
      </p:sp>
      <p:pic>
        <p:nvPicPr>
          <p:cNvPr id="404" name="Google Shape;404;p22" descr="Bøger kontur"/>
          <p:cNvPicPr preferRelativeResize="0"/>
          <p:nvPr/>
        </p:nvPicPr>
        <p:blipFill rotWithShape="1">
          <a:blip r:embed="rId3">
            <a:alphaModFix/>
          </a:blip>
          <a:srcRect/>
          <a:stretch/>
        </p:blipFill>
        <p:spPr>
          <a:xfrm>
            <a:off x="991307" y="2538419"/>
            <a:ext cx="3181564" cy="3181564"/>
          </a:xfrm>
          <a:prstGeom prst="rect">
            <a:avLst/>
          </a:prstGeom>
          <a:noFill/>
          <a:ln>
            <a:noFill/>
          </a:ln>
        </p:spPr>
      </p:pic>
      <p:sp>
        <p:nvSpPr>
          <p:cNvPr id="405" name="Google Shape;405;p22"/>
          <p:cNvSpPr txBox="1"/>
          <p:nvPr/>
        </p:nvSpPr>
        <p:spPr>
          <a:xfrm rot="785722">
            <a:off x="1437936" y="2596262"/>
            <a:ext cx="2093281" cy="1443414"/>
          </a:xfrm>
          <a:prstGeom prst="rect">
            <a:avLst/>
          </a:prstGeom>
          <a:noFill/>
          <a:ln>
            <a:noFill/>
          </a:ln>
          <a:scene3d>
            <a:camera prst="isometricOffAxis2Top"/>
            <a:lightRig rig="threePt" dir="t"/>
          </a:scene3d>
        </p:spPr>
        <p:txBody>
          <a:bodyPr spcFirstLastPara="1" wrap="square" lIns="91425" tIns="45700" rIns="91425" bIns="45700" anchor="t" anchorCtr="0">
            <a:normAutofit lnSpcReduction="10000"/>
          </a:bodyPr>
          <a:lstStyle/>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Spare-</a:t>
            </a:r>
            <a:endParaRPr sz="1800" dirty="0">
              <a:solidFill>
                <a:schemeClr val="dk1"/>
              </a:solidFill>
              <a:latin typeface="Arial"/>
              <a:ea typeface="Arial"/>
              <a:cs typeface="Arial"/>
              <a:sym typeface="Arial"/>
            </a:endParaRPr>
          </a:p>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katalog</a:t>
            </a:r>
            <a:endParaRPr sz="1800" dirty="0">
              <a:solidFill>
                <a:schemeClr val="dk1"/>
              </a:solidFill>
              <a:latin typeface="Arial"/>
              <a:ea typeface="Arial"/>
              <a:cs typeface="Arial"/>
              <a:sym typeface="Arial"/>
            </a:endParaRPr>
          </a:p>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2025</a:t>
            </a:r>
            <a:endParaRPr sz="1800" dirty="0">
              <a:solidFill>
                <a:schemeClr val="dk1"/>
              </a:solidFill>
              <a:latin typeface="Arial"/>
              <a:ea typeface="Arial"/>
              <a:cs typeface="Arial"/>
              <a:sym typeface="Arial"/>
            </a:endParaRPr>
          </a:p>
          <a:p>
            <a:pPr marL="114300" marR="0" lvl="0" indent="0" algn="ctr" rtl="0">
              <a:lnSpc>
                <a:spcPct val="90000"/>
              </a:lnSpc>
              <a:spcBef>
                <a:spcPts val="1000"/>
              </a:spcBef>
              <a:spcAft>
                <a:spcPts val="0"/>
              </a:spcAft>
              <a:buClr>
                <a:schemeClr val="dk1"/>
              </a:buClr>
              <a:buSzPts val="1800"/>
              <a:buFont typeface="Arial"/>
              <a:buNone/>
            </a:pPr>
            <a:endParaRPr sz="2400" b="1" i="0" u="none" strike="noStrike" cap="none" dirty="0">
              <a:solidFill>
                <a:srgbClr val="323F4F"/>
              </a:solidFill>
              <a:latin typeface="Calibri"/>
              <a:ea typeface="Calibri"/>
              <a:cs typeface="Calibri"/>
              <a:sym typeface="Calibri"/>
            </a:endParaRPr>
          </a:p>
        </p:txBody>
      </p:sp>
      <p:pic>
        <p:nvPicPr>
          <p:cNvPr id="406" name="Google Shape;406;p22" descr="Bøger kontur"/>
          <p:cNvPicPr preferRelativeResize="0"/>
          <p:nvPr/>
        </p:nvPicPr>
        <p:blipFill rotWithShape="1">
          <a:blip r:embed="rId3">
            <a:alphaModFix/>
          </a:blip>
          <a:srcRect/>
          <a:stretch/>
        </p:blipFill>
        <p:spPr>
          <a:xfrm>
            <a:off x="8172236" y="2873286"/>
            <a:ext cx="3181564" cy="3181564"/>
          </a:xfrm>
          <a:prstGeom prst="rect">
            <a:avLst/>
          </a:prstGeom>
          <a:noFill/>
          <a:ln>
            <a:noFill/>
          </a:ln>
        </p:spPr>
      </p:pic>
      <p:sp>
        <p:nvSpPr>
          <p:cNvPr id="407" name="Google Shape;407;p22"/>
          <p:cNvSpPr txBox="1"/>
          <p:nvPr/>
        </p:nvSpPr>
        <p:spPr>
          <a:xfrm rot="785722">
            <a:off x="8716378" y="2924241"/>
            <a:ext cx="2093281" cy="1443414"/>
          </a:xfrm>
          <a:prstGeom prst="rect">
            <a:avLst/>
          </a:prstGeom>
          <a:noFill/>
          <a:ln>
            <a:noFill/>
          </a:ln>
          <a:scene3d>
            <a:camera prst="isometricOffAxis2Top"/>
            <a:lightRig rig="threePt" dir="t"/>
          </a:scene3d>
        </p:spPr>
        <p:txBody>
          <a:bodyPr spcFirstLastPara="1" wrap="square" lIns="91425" tIns="45700" rIns="91425" bIns="45700" anchor="t" anchorCtr="0">
            <a:normAutofit lnSpcReduction="10000"/>
          </a:bodyPr>
          <a:lstStyle/>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Spare-</a:t>
            </a:r>
            <a:endParaRPr sz="1800" dirty="0">
              <a:solidFill>
                <a:schemeClr val="dk1"/>
              </a:solidFill>
              <a:latin typeface="Arial"/>
              <a:ea typeface="Arial"/>
              <a:cs typeface="Arial"/>
              <a:sym typeface="Arial"/>
            </a:endParaRPr>
          </a:p>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katalog</a:t>
            </a:r>
            <a:endParaRPr sz="1800" dirty="0">
              <a:solidFill>
                <a:schemeClr val="dk1"/>
              </a:solidFill>
              <a:latin typeface="Arial"/>
              <a:ea typeface="Arial"/>
              <a:cs typeface="Arial"/>
              <a:sym typeface="Arial"/>
            </a:endParaRPr>
          </a:p>
          <a:p>
            <a:pPr marL="114300" marR="0" lvl="0" indent="0" algn="ctr" rtl="0">
              <a:lnSpc>
                <a:spcPct val="90000"/>
              </a:lnSpc>
              <a:spcBef>
                <a:spcPts val="1000"/>
              </a:spcBef>
              <a:spcAft>
                <a:spcPts val="0"/>
              </a:spcAft>
              <a:buClr>
                <a:schemeClr val="dk1"/>
              </a:buClr>
              <a:buSzPts val="1800"/>
              <a:buFont typeface="Arial"/>
              <a:buNone/>
            </a:pPr>
            <a:r>
              <a:rPr lang="da-DK" sz="2400" b="1" i="0" u="none" strike="noStrike" cap="none" dirty="0">
                <a:solidFill>
                  <a:srgbClr val="323F4F"/>
                </a:solidFill>
                <a:latin typeface="Calibri"/>
                <a:ea typeface="Calibri"/>
                <a:cs typeface="Calibri"/>
                <a:sym typeface="Calibri"/>
              </a:rPr>
              <a:t>2026</a:t>
            </a:r>
            <a:endParaRPr sz="1800" dirty="0">
              <a:solidFill>
                <a:schemeClr val="dk1"/>
              </a:solidFill>
              <a:latin typeface="Arial"/>
              <a:ea typeface="Arial"/>
              <a:cs typeface="Arial"/>
              <a:sym typeface="Arial"/>
            </a:endParaRPr>
          </a:p>
        </p:txBody>
      </p:sp>
      <p:grpSp>
        <p:nvGrpSpPr>
          <p:cNvPr id="408" name="Google Shape;408;p22"/>
          <p:cNvGrpSpPr/>
          <p:nvPr/>
        </p:nvGrpSpPr>
        <p:grpSpPr>
          <a:xfrm>
            <a:off x="7867135" y="0"/>
            <a:ext cx="4324865" cy="2641149"/>
            <a:chOff x="6867015" y="-1"/>
            <a:chExt cx="5324985" cy="3251912"/>
          </a:xfrm>
        </p:grpSpPr>
        <p:sp>
          <p:nvSpPr>
            <p:cNvPr id="409" name="Google Shape;409;p2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10" name="Google Shape;410;p2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11" name="Google Shape;411;p2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12" name="Google Shape;412;p2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413" name="Google Shape;413;p22"/>
          <p:cNvPicPr preferRelativeResize="0"/>
          <p:nvPr/>
        </p:nvPicPr>
        <p:blipFill rotWithShape="1">
          <a:blip r:embed="rId4">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grpSp>
        <p:nvGrpSpPr>
          <p:cNvPr id="418" name="Google Shape;418;p23"/>
          <p:cNvGrpSpPr/>
          <p:nvPr/>
        </p:nvGrpSpPr>
        <p:grpSpPr>
          <a:xfrm>
            <a:off x="7867135" y="0"/>
            <a:ext cx="4324865" cy="2641149"/>
            <a:chOff x="6867015" y="-1"/>
            <a:chExt cx="5324985" cy="3251912"/>
          </a:xfrm>
        </p:grpSpPr>
        <p:sp>
          <p:nvSpPr>
            <p:cNvPr id="419" name="Google Shape;419;p23"/>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0" name="Google Shape;420;p23"/>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 name="Google Shape;421;p23"/>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2" name="Google Shape;422;p23"/>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423" name="Google Shape;423;p23"/>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424" name="Google Shape;424;p23"/>
          <p:cNvSpPr txBox="1">
            <a:spLocks noGrp="1"/>
          </p:cNvSpPr>
          <p:nvPr>
            <p:ph type="title"/>
          </p:nvPr>
        </p:nvSpPr>
        <p:spPr>
          <a:xfrm>
            <a:off x="295383" y="623491"/>
            <a:ext cx="11439417" cy="163490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600" b="1" dirty="0">
                <a:solidFill>
                  <a:srgbClr val="323F4F"/>
                </a:solidFill>
                <a:latin typeface="Arial"/>
                <a:ea typeface="Arial"/>
                <a:cs typeface="Arial"/>
                <a:sym typeface="Arial"/>
              </a:rPr>
              <a:t>Uden langsigtede reformer: </a:t>
            </a:r>
            <a:br>
              <a:rPr lang="da-DK" sz="3600" b="1" dirty="0">
                <a:solidFill>
                  <a:srgbClr val="323F4F"/>
                </a:solidFill>
                <a:latin typeface="Arial"/>
                <a:ea typeface="Arial"/>
                <a:cs typeface="Arial"/>
                <a:sym typeface="Arial"/>
              </a:rPr>
            </a:br>
            <a:r>
              <a:rPr lang="da-DK" sz="2400" b="1" dirty="0">
                <a:solidFill>
                  <a:srgbClr val="323F4F"/>
                </a:solidFill>
                <a:latin typeface="Arial"/>
                <a:ea typeface="Arial"/>
                <a:cs typeface="Arial"/>
                <a:sym typeface="Arial"/>
              </a:rPr>
              <a:t>Næste år starter I ved det sidste forslag i kasserer i år</a:t>
            </a:r>
            <a:endParaRPr sz="3600" b="1" dirty="0">
              <a:solidFill>
                <a:srgbClr val="323F4F"/>
              </a:solidFill>
              <a:latin typeface="Arial"/>
              <a:ea typeface="Arial"/>
              <a:cs typeface="Arial"/>
              <a:sym typeface="Arial"/>
            </a:endParaRPr>
          </a:p>
        </p:txBody>
      </p:sp>
      <p:pic>
        <p:nvPicPr>
          <p:cNvPr id="425" name="Google Shape;425;p23" descr="Et billede, der indeholder tekst, skærmbillede, Font/skrifttype, nummer/tal&#10;&#10;Automatisk genereret beskrivelse"/>
          <p:cNvPicPr preferRelativeResize="0"/>
          <p:nvPr/>
        </p:nvPicPr>
        <p:blipFill rotWithShape="1">
          <a:blip r:embed="rId4">
            <a:alphaModFix/>
          </a:blip>
          <a:srcRect/>
          <a:stretch/>
        </p:blipFill>
        <p:spPr>
          <a:xfrm>
            <a:off x="3315736" y="3407244"/>
            <a:ext cx="8081006" cy="2520564"/>
          </a:xfrm>
          <a:prstGeom prst="rect">
            <a:avLst/>
          </a:prstGeom>
          <a:noFill/>
          <a:ln>
            <a:noFill/>
          </a:ln>
        </p:spPr>
      </p:pic>
      <p:sp>
        <p:nvSpPr>
          <p:cNvPr id="426" name="Google Shape;426;p23"/>
          <p:cNvSpPr txBox="1"/>
          <p:nvPr/>
        </p:nvSpPr>
        <p:spPr>
          <a:xfrm>
            <a:off x="181964" y="4313583"/>
            <a:ext cx="282239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23F4F"/>
              </a:buClr>
              <a:buSzPts val="2000"/>
              <a:buFont typeface="Calibri"/>
              <a:buNone/>
            </a:pPr>
            <a:r>
              <a:rPr lang="da-DK" sz="2000" b="1" i="0" u="none" strike="noStrike" cap="none">
                <a:solidFill>
                  <a:srgbClr val="323F4F"/>
                </a:solidFill>
                <a:latin typeface="Calibri"/>
                <a:ea typeface="Calibri"/>
                <a:cs typeface="Calibri"/>
                <a:sym typeface="Calibri"/>
              </a:rPr>
              <a:t>Uden nye reformer, så starter I her næste år</a:t>
            </a:r>
            <a:endParaRPr sz="1800">
              <a:solidFill>
                <a:schemeClr val="dk1"/>
              </a:solidFill>
              <a:latin typeface="Arial"/>
              <a:ea typeface="Arial"/>
              <a:cs typeface="Arial"/>
              <a:sym typeface="Arial"/>
            </a:endParaRPr>
          </a:p>
        </p:txBody>
      </p:sp>
      <p:cxnSp>
        <p:nvCxnSpPr>
          <p:cNvPr id="427" name="Google Shape;427;p23"/>
          <p:cNvCxnSpPr/>
          <p:nvPr/>
        </p:nvCxnSpPr>
        <p:spPr>
          <a:xfrm rot="10800000" flipH="1">
            <a:off x="2208944" y="4921596"/>
            <a:ext cx="1106792" cy="533982"/>
          </a:xfrm>
          <a:prstGeom prst="straightConnector1">
            <a:avLst/>
          </a:prstGeom>
          <a:noFill/>
          <a:ln w="76200" cap="flat" cmpd="sng">
            <a:solidFill>
              <a:srgbClr val="323F4F"/>
            </a:solidFill>
            <a:prstDash val="solid"/>
            <a:round/>
            <a:headEnd type="none" w="sm" len="sm"/>
            <a:tailEnd type="triangle" w="med" len="med"/>
          </a:ln>
          <a:effectLst>
            <a:outerShdw blurRad="40000" dist="23000" dir="5400000" rotWithShape="0">
              <a:srgbClr val="000000">
                <a:alpha val="34509"/>
              </a:srgbClr>
            </a:outerShdw>
          </a:effectLst>
        </p:spPr>
      </p:cxnSp>
      <p:cxnSp>
        <p:nvCxnSpPr>
          <p:cNvPr id="428" name="Google Shape;428;p23"/>
          <p:cNvCxnSpPr/>
          <p:nvPr/>
        </p:nvCxnSpPr>
        <p:spPr>
          <a:xfrm>
            <a:off x="3597318" y="4831807"/>
            <a:ext cx="4798533" cy="0"/>
          </a:xfrm>
          <a:prstGeom prst="straightConnector1">
            <a:avLst/>
          </a:prstGeom>
          <a:noFill/>
          <a:ln w="25400" cap="flat" cmpd="sng">
            <a:solidFill>
              <a:srgbClr val="FF0000"/>
            </a:solidFill>
            <a:prstDash val="solid"/>
            <a:round/>
            <a:headEnd type="none" w="sm" len="sm"/>
            <a:tailEnd type="none" w="sm" len="sm"/>
          </a:ln>
        </p:spPr>
      </p:cxnSp>
      <p:cxnSp>
        <p:nvCxnSpPr>
          <p:cNvPr id="429" name="Google Shape;429;p23"/>
          <p:cNvCxnSpPr/>
          <p:nvPr/>
        </p:nvCxnSpPr>
        <p:spPr>
          <a:xfrm>
            <a:off x="3615824" y="5212337"/>
            <a:ext cx="4798533" cy="0"/>
          </a:xfrm>
          <a:prstGeom prst="straightConnector1">
            <a:avLst/>
          </a:prstGeom>
          <a:noFill/>
          <a:ln w="25400" cap="flat" cmpd="sng">
            <a:solidFill>
              <a:srgbClr val="FF0000"/>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8"/>
                                        </p:tgtEl>
                                        <p:attrNameLst>
                                          <p:attrName>style.visibility</p:attrName>
                                        </p:attrNameLst>
                                      </p:cBhvr>
                                      <p:to>
                                        <p:strVal val="visible"/>
                                      </p:to>
                                    </p:set>
                                    <p:animEffect transition="in" filter="fade">
                                      <p:cBhvr>
                                        <p:cTn id="7" dur="500"/>
                                        <p:tgtEl>
                                          <p:spTgt spid="428"/>
                                        </p:tgtEl>
                                      </p:cBhvr>
                                    </p:animEffect>
                                  </p:childTnLst>
                                </p:cTn>
                              </p:par>
                              <p:par>
                                <p:cTn id="8" presetID="10" presetClass="entr" presetSubtype="0" fill="hold" nodeType="withEffect">
                                  <p:stCondLst>
                                    <p:cond delay="0"/>
                                  </p:stCondLst>
                                  <p:childTnLst>
                                    <p:set>
                                      <p:cBhvr>
                                        <p:cTn id="9" dur="1" fill="hold">
                                          <p:stCondLst>
                                            <p:cond delay="0"/>
                                          </p:stCondLst>
                                        </p:cTn>
                                        <p:tgtEl>
                                          <p:spTgt spid="429"/>
                                        </p:tgtEl>
                                        <p:attrNameLst>
                                          <p:attrName>style.visibility</p:attrName>
                                        </p:attrNameLst>
                                      </p:cBhvr>
                                      <p:to>
                                        <p:strVal val="visible"/>
                                      </p:to>
                                    </p:set>
                                    <p:animEffect transition="in" filter="fade">
                                      <p:cBhvr>
                                        <p:cTn id="10" dur="500"/>
                                        <p:tgtEl>
                                          <p:spTgt spid="4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7"/>
                                        </p:tgtEl>
                                        <p:attrNameLst>
                                          <p:attrName>style.visibility</p:attrName>
                                        </p:attrNameLst>
                                      </p:cBhvr>
                                      <p:to>
                                        <p:strVal val="visible"/>
                                      </p:to>
                                    </p:set>
                                    <p:animEffect transition="in" filter="fade">
                                      <p:cBhvr>
                                        <p:cTn id="15" dur="500"/>
                                        <p:tgtEl>
                                          <p:spTgt spid="427"/>
                                        </p:tgtEl>
                                      </p:cBhvr>
                                    </p:animEffect>
                                  </p:childTnLst>
                                </p:cTn>
                              </p:par>
                              <p:par>
                                <p:cTn id="16" presetID="10" presetClass="entr" presetSubtype="0" fill="hold" nodeType="withEffect">
                                  <p:stCondLst>
                                    <p:cond delay="0"/>
                                  </p:stCondLst>
                                  <p:childTnLst>
                                    <p:set>
                                      <p:cBhvr>
                                        <p:cTn id="17" dur="1" fill="hold">
                                          <p:stCondLst>
                                            <p:cond delay="0"/>
                                          </p:stCondLst>
                                        </p:cTn>
                                        <p:tgtEl>
                                          <p:spTgt spid="426"/>
                                        </p:tgtEl>
                                        <p:attrNameLst>
                                          <p:attrName>style.visibility</p:attrName>
                                        </p:attrNameLst>
                                      </p:cBhvr>
                                      <p:to>
                                        <p:strVal val="visible"/>
                                      </p:to>
                                    </p:set>
                                    <p:animEffect transition="in" filter="fade">
                                      <p:cBhvr>
                                        <p:cTn id="18" dur="50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24"/>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ct val="111111"/>
              <a:buFont typeface="Calibri"/>
              <a:buNone/>
            </a:pPr>
            <a:r>
              <a:rPr lang="da-DK" sz="4800" b="1">
                <a:solidFill>
                  <a:srgbClr val="323F4F"/>
                </a:solidFill>
              </a:rPr>
              <a:t>Tre faser i genopret af</a:t>
            </a:r>
            <a:br>
              <a:rPr lang="da-DK" sz="4800" b="1">
                <a:solidFill>
                  <a:srgbClr val="323F4F"/>
                </a:solidFill>
              </a:rPr>
            </a:br>
            <a:r>
              <a:rPr lang="da-DK" sz="4800" b="1">
                <a:solidFill>
                  <a:srgbClr val="323F4F"/>
                </a:solidFill>
              </a:rPr>
              <a:t>kommuner</a:t>
            </a:r>
            <a:endParaRPr>
              <a:solidFill>
                <a:srgbClr val="323F4F"/>
              </a:solidFill>
            </a:endParaRPr>
          </a:p>
        </p:txBody>
      </p:sp>
      <p:grpSp>
        <p:nvGrpSpPr>
          <p:cNvPr id="435" name="Google Shape;435;p24"/>
          <p:cNvGrpSpPr/>
          <p:nvPr/>
        </p:nvGrpSpPr>
        <p:grpSpPr>
          <a:xfrm>
            <a:off x="7867135" y="0"/>
            <a:ext cx="4324865" cy="2641149"/>
            <a:chOff x="6867015" y="-1"/>
            <a:chExt cx="5324985" cy="3251912"/>
          </a:xfrm>
        </p:grpSpPr>
        <p:sp>
          <p:nvSpPr>
            <p:cNvPr id="436" name="Google Shape;436;p24"/>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37" name="Google Shape;437;p24"/>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38" name="Google Shape;438;p24"/>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39" name="Google Shape;439;p24"/>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440" name="Google Shape;440;p24"/>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441" name="Google Shape;441;p24"/>
          <p:cNvSpPr txBox="1"/>
          <p:nvPr/>
        </p:nvSpPr>
        <p:spPr>
          <a:xfrm>
            <a:off x="1025100" y="2199384"/>
            <a:ext cx="8603006" cy="266604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grpSp>
        <p:nvGrpSpPr>
          <p:cNvPr id="442" name="Google Shape;442;p24"/>
          <p:cNvGrpSpPr/>
          <p:nvPr/>
        </p:nvGrpSpPr>
        <p:grpSpPr>
          <a:xfrm>
            <a:off x="625754" y="2700235"/>
            <a:ext cx="10103115" cy="1554325"/>
            <a:chOff x="4443" y="225549"/>
            <a:chExt cx="10103115" cy="1554325"/>
          </a:xfrm>
        </p:grpSpPr>
        <p:sp>
          <p:nvSpPr>
            <p:cNvPr id="443" name="Google Shape;443;p24"/>
            <p:cNvSpPr/>
            <p:nvPr/>
          </p:nvSpPr>
          <p:spPr>
            <a:xfrm>
              <a:off x="4443" y="225549"/>
              <a:ext cx="3885813" cy="1554325"/>
            </a:xfrm>
            <a:prstGeom prst="homePlate">
              <a:avLst>
                <a:gd name="adj" fmla="val 50000"/>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4"/>
            <p:cNvSpPr txBox="1"/>
            <p:nvPr/>
          </p:nvSpPr>
          <p:spPr>
            <a:xfrm>
              <a:off x="4443" y="225549"/>
              <a:ext cx="3497232" cy="1554325"/>
            </a:xfrm>
            <a:prstGeom prst="rect">
              <a:avLst/>
            </a:prstGeom>
            <a:noFill/>
            <a:ln>
              <a:noFill/>
            </a:ln>
          </p:spPr>
          <p:txBody>
            <a:bodyPr spcFirstLastPara="1" wrap="square" lIns="112000" tIns="56000" rIns="28000" bIns="56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da-DK" sz="2100">
                  <a:solidFill>
                    <a:schemeClr val="lt1"/>
                  </a:solidFill>
                  <a:latin typeface="Arial"/>
                  <a:ea typeface="Arial"/>
                  <a:cs typeface="Arial"/>
                  <a:sym typeface="Arial"/>
                </a:rPr>
                <a:t>Budgetdisciplin – </a:t>
              </a:r>
              <a:endParaRPr/>
            </a:p>
            <a:p>
              <a:pPr marL="0" marR="0" lvl="0" indent="0" algn="ctr" rtl="0">
                <a:lnSpc>
                  <a:spcPct val="90000"/>
                </a:lnSpc>
                <a:spcBef>
                  <a:spcPts val="735"/>
                </a:spcBef>
                <a:spcAft>
                  <a:spcPts val="0"/>
                </a:spcAft>
                <a:buClr>
                  <a:schemeClr val="lt1"/>
                </a:buClr>
                <a:buSzPts val="2100"/>
                <a:buFont typeface="Arial"/>
                <a:buNone/>
              </a:pPr>
              <a:r>
                <a:rPr lang="da-DK" sz="2100">
                  <a:solidFill>
                    <a:schemeClr val="lt1"/>
                  </a:solidFill>
                  <a:latin typeface="Arial"/>
                  <a:ea typeface="Arial"/>
                  <a:cs typeface="Arial"/>
                  <a:sym typeface="Arial"/>
                </a:rPr>
                <a:t>(stop blødningen)</a:t>
              </a:r>
              <a:endParaRPr/>
            </a:p>
          </p:txBody>
        </p:sp>
        <p:sp>
          <p:nvSpPr>
            <p:cNvPr id="445" name="Google Shape;445;p24"/>
            <p:cNvSpPr/>
            <p:nvPr/>
          </p:nvSpPr>
          <p:spPr>
            <a:xfrm>
              <a:off x="3113094" y="225549"/>
              <a:ext cx="3885813" cy="1554325"/>
            </a:xfrm>
            <a:prstGeom prst="chevron">
              <a:avLst>
                <a:gd name="adj" fmla="val 50000"/>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4"/>
            <p:cNvSpPr txBox="1"/>
            <p:nvPr/>
          </p:nvSpPr>
          <p:spPr>
            <a:xfrm>
              <a:off x="3890257" y="225549"/>
              <a:ext cx="2331488" cy="1554325"/>
            </a:xfrm>
            <a:prstGeom prst="rect">
              <a:avLst/>
            </a:prstGeom>
            <a:noFill/>
            <a:ln>
              <a:noFill/>
            </a:ln>
          </p:spPr>
          <p:txBody>
            <a:bodyPr spcFirstLastPara="1" wrap="square" lIns="84000" tIns="56000" rIns="28000" bIns="56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da-DK" sz="2100">
                  <a:solidFill>
                    <a:schemeClr val="lt1"/>
                  </a:solidFill>
                  <a:latin typeface="Arial"/>
                  <a:ea typeface="Arial"/>
                  <a:cs typeface="Arial"/>
                  <a:sym typeface="Arial"/>
                </a:rPr>
                <a:t>Effektive processer og økonomistyring (stabiliser patienten)</a:t>
              </a:r>
              <a:endParaRPr/>
            </a:p>
          </p:txBody>
        </p:sp>
        <p:sp>
          <p:nvSpPr>
            <p:cNvPr id="447" name="Google Shape;447;p24"/>
            <p:cNvSpPr/>
            <p:nvPr/>
          </p:nvSpPr>
          <p:spPr>
            <a:xfrm>
              <a:off x="6221745" y="225549"/>
              <a:ext cx="3885813" cy="1554325"/>
            </a:xfrm>
            <a:prstGeom prst="chevron">
              <a:avLst>
                <a:gd name="adj" fmla="val 50000"/>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4"/>
            <p:cNvSpPr txBox="1"/>
            <p:nvPr/>
          </p:nvSpPr>
          <p:spPr>
            <a:xfrm>
              <a:off x="6998908" y="225549"/>
              <a:ext cx="2331488" cy="1554325"/>
            </a:xfrm>
            <a:prstGeom prst="rect">
              <a:avLst/>
            </a:prstGeom>
            <a:noFill/>
            <a:ln>
              <a:noFill/>
            </a:ln>
          </p:spPr>
          <p:txBody>
            <a:bodyPr spcFirstLastPara="1" wrap="square" lIns="84000" tIns="56000" rIns="28000" bIns="56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da-DK" sz="2100" dirty="0">
                  <a:solidFill>
                    <a:schemeClr val="lt1"/>
                  </a:solidFill>
                  <a:latin typeface="Arial"/>
                  <a:ea typeface="Arial"/>
                  <a:cs typeface="Arial"/>
                  <a:sym typeface="Arial"/>
                </a:rPr>
                <a:t>Langsigtede reformer</a:t>
              </a:r>
              <a:endParaRPr dirty="0"/>
            </a:p>
            <a:p>
              <a:pPr marL="0" marR="0" lvl="0" indent="0" algn="ctr" rtl="0">
                <a:lnSpc>
                  <a:spcPct val="90000"/>
                </a:lnSpc>
                <a:spcBef>
                  <a:spcPts val="735"/>
                </a:spcBef>
                <a:spcAft>
                  <a:spcPts val="0"/>
                </a:spcAft>
                <a:buClr>
                  <a:schemeClr val="lt1"/>
                </a:buClr>
                <a:buSzPts val="2100"/>
                <a:buFont typeface="Arial"/>
                <a:buNone/>
              </a:pPr>
              <a:r>
                <a:rPr lang="da-DK" sz="2100" dirty="0">
                  <a:solidFill>
                    <a:schemeClr val="lt1"/>
                  </a:solidFill>
                  <a:latin typeface="Arial"/>
                  <a:ea typeface="Arial"/>
                  <a:cs typeface="Arial"/>
                  <a:sym typeface="Arial"/>
                </a:rPr>
                <a:t>(forebyg ny sygdom)</a:t>
              </a:r>
              <a:endParaRPr dirty="0"/>
            </a:p>
          </p:txBody>
        </p:sp>
      </p:grpSp>
      <p:sp>
        <p:nvSpPr>
          <p:cNvPr id="449" name="Google Shape;449;p24"/>
          <p:cNvSpPr/>
          <p:nvPr/>
        </p:nvSpPr>
        <p:spPr>
          <a:xfrm>
            <a:off x="621310" y="1800136"/>
            <a:ext cx="6660799" cy="914035"/>
          </a:xfrm>
          <a:prstGeom prst="rightArrow">
            <a:avLst>
              <a:gd name="adj1" fmla="val 50000"/>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1800">
                <a:solidFill>
                  <a:schemeClr val="lt1"/>
                </a:solidFill>
                <a:latin typeface="Arial"/>
                <a:ea typeface="Arial"/>
                <a:cs typeface="Arial"/>
                <a:sym typeface="Arial"/>
              </a:rPr>
              <a:t>Konsolider ny og ansvarlig adfærd hos alle</a:t>
            </a:r>
            <a:endParaRPr/>
          </a:p>
        </p:txBody>
      </p:sp>
      <p:sp>
        <p:nvSpPr>
          <p:cNvPr id="450" name="Google Shape;450;p24"/>
          <p:cNvSpPr/>
          <p:nvPr/>
        </p:nvSpPr>
        <p:spPr>
          <a:xfrm>
            <a:off x="3620597" y="4836495"/>
            <a:ext cx="3933991" cy="1801088"/>
          </a:xfrm>
          <a:prstGeom prst="rightArrow">
            <a:avLst>
              <a:gd name="adj1" fmla="val 50000"/>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1800">
                <a:solidFill>
                  <a:schemeClr val="lt1"/>
                </a:solidFill>
                <a:latin typeface="Arial"/>
                <a:ea typeface="Arial"/>
                <a:cs typeface="Arial"/>
                <a:sym typeface="Arial"/>
              </a:rPr>
              <a:t>Byråd/direktion: Forbered proces for store tværgående reformer</a:t>
            </a:r>
            <a:endParaRPr/>
          </a:p>
        </p:txBody>
      </p:sp>
      <p:sp>
        <p:nvSpPr>
          <p:cNvPr id="451" name="Google Shape;451;p24"/>
          <p:cNvSpPr/>
          <p:nvPr/>
        </p:nvSpPr>
        <p:spPr>
          <a:xfrm>
            <a:off x="7867135" y="5088530"/>
            <a:ext cx="3699622" cy="1450508"/>
          </a:xfrm>
          <a:prstGeom prst="rightArrow">
            <a:avLst>
              <a:gd name="adj1" fmla="val 50000"/>
              <a:gd name="adj2" fmla="val 50000"/>
            </a:avLst>
          </a:prstGeom>
          <a:solidFill>
            <a:schemeClr val="accen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1800">
                <a:solidFill>
                  <a:schemeClr val="lt1"/>
                </a:solidFill>
                <a:latin typeface="Arial"/>
                <a:ea typeface="Arial"/>
                <a:cs typeface="Arial"/>
                <a:sym typeface="Arial"/>
              </a:rPr>
              <a:t>Gennemfør store tværgående reformer</a:t>
            </a:r>
            <a:endParaRPr/>
          </a:p>
        </p:txBody>
      </p:sp>
      <p:sp>
        <p:nvSpPr>
          <p:cNvPr id="452" name="Google Shape;452;p24"/>
          <p:cNvSpPr txBox="1"/>
          <p:nvPr/>
        </p:nvSpPr>
        <p:spPr>
          <a:xfrm>
            <a:off x="239486" y="4376057"/>
            <a:ext cx="15530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a:solidFill>
                  <a:schemeClr val="dk1"/>
                </a:solidFill>
                <a:latin typeface="Arial"/>
                <a:ea typeface="Arial"/>
                <a:cs typeface="Arial"/>
                <a:sym typeface="Arial"/>
              </a:rPr>
              <a:t>Foråret 2023</a:t>
            </a:r>
            <a:endParaRPr/>
          </a:p>
        </p:txBody>
      </p:sp>
      <p:sp>
        <p:nvSpPr>
          <p:cNvPr id="453" name="Google Shape;453;p24"/>
          <p:cNvSpPr txBox="1"/>
          <p:nvPr/>
        </p:nvSpPr>
        <p:spPr>
          <a:xfrm>
            <a:off x="3597780" y="4387778"/>
            <a:ext cx="15530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a:solidFill>
                  <a:schemeClr val="dk1"/>
                </a:solidFill>
                <a:latin typeface="Arial"/>
                <a:ea typeface="Arial"/>
                <a:cs typeface="Arial"/>
                <a:sym typeface="Arial"/>
              </a:rPr>
              <a:t>Foråret 2024</a:t>
            </a:r>
            <a:endParaRPr/>
          </a:p>
        </p:txBody>
      </p:sp>
      <p:sp>
        <p:nvSpPr>
          <p:cNvPr id="454" name="Google Shape;454;p24"/>
          <p:cNvSpPr txBox="1"/>
          <p:nvPr/>
        </p:nvSpPr>
        <p:spPr>
          <a:xfrm>
            <a:off x="7109196" y="4387778"/>
            <a:ext cx="15530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a:solidFill>
                  <a:schemeClr val="dk1"/>
                </a:solidFill>
                <a:latin typeface="Arial"/>
                <a:ea typeface="Arial"/>
                <a:cs typeface="Arial"/>
                <a:sym typeface="Arial"/>
              </a:rPr>
              <a:t>Foråret 2025</a:t>
            </a:r>
            <a:endParaRPr/>
          </a:p>
        </p:txBody>
      </p:sp>
      <p:sp>
        <p:nvSpPr>
          <p:cNvPr id="455" name="Google Shape;455;p24"/>
          <p:cNvSpPr txBox="1"/>
          <p:nvPr/>
        </p:nvSpPr>
        <p:spPr>
          <a:xfrm>
            <a:off x="9765311" y="4387777"/>
            <a:ext cx="155302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a:solidFill>
                  <a:schemeClr val="dk1"/>
                </a:solidFill>
                <a:latin typeface="Arial"/>
                <a:ea typeface="Arial"/>
                <a:cs typeface="Arial"/>
                <a:sym typeface="Arial"/>
              </a:rPr>
              <a:t>Foråret 2026</a:t>
            </a:r>
            <a:endParaRPr/>
          </a:p>
        </p:txBody>
      </p:sp>
      <p:sp>
        <p:nvSpPr>
          <p:cNvPr id="456" name="Google Shape;456;p24"/>
          <p:cNvSpPr txBox="1"/>
          <p:nvPr/>
        </p:nvSpPr>
        <p:spPr>
          <a:xfrm>
            <a:off x="1025099" y="2163628"/>
            <a:ext cx="8603006" cy="2666047"/>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grpSp>
        <p:nvGrpSpPr>
          <p:cNvPr id="457" name="Google Shape;457;p24"/>
          <p:cNvGrpSpPr/>
          <p:nvPr/>
        </p:nvGrpSpPr>
        <p:grpSpPr>
          <a:xfrm>
            <a:off x="625753" y="2664479"/>
            <a:ext cx="10103115" cy="1554325"/>
            <a:chOff x="4443" y="225549"/>
            <a:chExt cx="10103115" cy="1554325"/>
          </a:xfrm>
        </p:grpSpPr>
        <p:sp>
          <p:nvSpPr>
            <p:cNvPr id="458" name="Google Shape;458;p24"/>
            <p:cNvSpPr/>
            <p:nvPr/>
          </p:nvSpPr>
          <p:spPr>
            <a:xfrm>
              <a:off x="4443" y="225549"/>
              <a:ext cx="3885813" cy="1554325"/>
            </a:xfrm>
            <a:prstGeom prst="homePlate">
              <a:avLst>
                <a:gd name="adj" fmla="val 50000"/>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txBox="1"/>
            <p:nvPr/>
          </p:nvSpPr>
          <p:spPr>
            <a:xfrm>
              <a:off x="4443" y="225549"/>
              <a:ext cx="3497232" cy="1554325"/>
            </a:xfrm>
            <a:prstGeom prst="rect">
              <a:avLst/>
            </a:prstGeom>
            <a:noFill/>
            <a:ln>
              <a:noFill/>
            </a:ln>
          </p:spPr>
          <p:txBody>
            <a:bodyPr spcFirstLastPara="1" wrap="square" lIns="112000" tIns="56000" rIns="28000" bIns="56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da-DK" sz="2100">
                  <a:solidFill>
                    <a:schemeClr val="lt1"/>
                  </a:solidFill>
                  <a:latin typeface="Arial"/>
                  <a:ea typeface="Arial"/>
                  <a:cs typeface="Arial"/>
                  <a:sym typeface="Arial"/>
                </a:rPr>
                <a:t>Budgetdisciplin – </a:t>
              </a:r>
              <a:endParaRPr/>
            </a:p>
            <a:p>
              <a:pPr marL="0" marR="0" lvl="0" indent="0" algn="ctr" rtl="0">
                <a:lnSpc>
                  <a:spcPct val="90000"/>
                </a:lnSpc>
                <a:spcBef>
                  <a:spcPts val="735"/>
                </a:spcBef>
                <a:spcAft>
                  <a:spcPts val="0"/>
                </a:spcAft>
                <a:buClr>
                  <a:schemeClr val="lt1"/>
                </a:buClr>
                <a:buSzPts val="2100"/>
                <a:buFont typeface="Arial"/>
                <a:buNone/>
              </a:pPr>
              <a:r>
                <a:rPr lang="da-DK" sz="2100">
                  <a:solidFill>
                    <a:schemeClr val="lt1"/>
                  </a:solidFill>
                  <a:latin typeface="Arial"/>
                  <a:ea typeface="Arial"/>
                  <a:cs typeface="Arial"/>
                  <a:sym typeface="Arial"/>
                </a:rPr>
                <a:t>(stop blødningen)</a:t>
              </a:r>
              <a:endParaRPr/>
            </a:p>
          </p:txBody>
        </p:sp>
        <p:sp>
          <p:nvSpPr>
            <p:cNvPr id="460" name="Google Shape;460;p24"/>
            <p:cNvSpPr/>
            <p:nvPr/>
          </p:nvSpPr>
          <p:spPr>
            <a:xfrm>
              <a:off x="3113094" y="225549"/>
              <a:ext cx="3885813" cy="1554325"/>
            </a:xfrm>
            <a:prstGeom prst="chevron">
              <a:avLst>
                <a:gd name="adj" fmla="val 50000"/>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4"/>
            <p:cNvSpPr txBox="1"/>
            <p:nvPr/>
          </p:nvSpPr>
          <p:spPr>
            <a:xfrm>
              <a:off x="3890257" y="225549"/>
              <a:ext cx="2331488" cy="1554325"/>
            </a:xfrm>
            <a:prstGeom prst="rect">
              <a:avLst/>
            </a:prstGeom>
            <a:noFill/>
            <a:ln>
              <a:noFill/>
            </a:ln>
          </p:spPr>
          <p:txBody>
            <a:bodyPr spcFirstLastPara="1" wrap="square" lIns="84000" tIns="56000" rIns="28000" bIns="56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da-DK" sz="2100">
                  <a:solidFill>
                    <a:schemeClr val="lt1"/>
                  </a:solidFill>
                  <a:latin typeface="Arial"/>
                  <a:ea typeface="Arial"/>
                  <a:cs typeface="Arial"/>
                  <a:sym typeface="Arial"/>
                </a:rPr>
                <a:t>Effektive processer og økonomistyring (stabiliser patienten)</a:t>
              </a:r>
              <a:endParaRPr/>
            </a:p>
          </p:txBody>
        </p:sp>
        <p:sp>
          <p:nvSpPr>
            <p:cNvPr id="462" name="Google Shape;462;p24"/>
            <p:cNvSpPr/>
            <p:nvPr/>
          </p:nvSpPr>
          <p:spPr>
            <a:xfrm>
              <a:off x="6221745" y="225549"/>
              <a:ext cx="3885813" cy="1554325"/>
            </a:xfrm>
            <a:prstGeom prst="chevron">
              <a:avLst>
                <a:gd name="adj" fmla="val 50000"/>
              </a:avLst>
            </a:prstGeom>
            <a:solidFill>
              <a:srgbClr val="4372C3"/>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4"/>
            <p:cNvSpPr txBox="1"/>
            <p:nvPr/>
          </p:nvSpPr>
          <p:spPr>
            <a:xfrm>
              <a:off x="6998908" y="225549"/>
              <a:ext cx="2331488" cy="1554325"/>
            </a:xfrm>
            <a:prstGeom prst="rect">
              <a:avLst/>
            </a:prstGeom>
            <a:noFill/>
            <a:ln>
              <a:noFill/>
            </a:ln>
          </p:spPr>
          <p:txBody>
            <a:bodyPr spcFirstLastPara="1" wrap="square" lIns="84000" tIns="56000" rIns="28000" bIns="56000" anchor="ctr" anchorCtr="0">
              <a:noAutofit/>
            </a:bodyPr>
            <a:lstStyle/>
            <a:p>
              <a:pPr marL="0" marR="0" lvl="0" indent="0" algn="ctr" rtl="0">
                <a:lnSpc>
                  <a:spcPct val="90000"/>
                </a:lnSpc>
                <a:spcBef>
                  <a:spcPts val="0"/>
                </a:spcBef>
                <a:spcAft>
                  <a:spcPts val="0"/>
                </a:spcAft>
                <a:buClr>
                  <a:schemeClr val="lt1"/>
                </a:buClr>
                <a:buSzPts val="2100"/>
                <a:buFont typeface="Arial"/>
                <a:buNone/>
              </a:pPr>
              <a:r>
                <a:rPr lang="da-DK" sz="2100" dirty="0">
                  <a:solidFill>
                    <a:schemeClr val="lt1"/>
                  </a:solidFill>
                  <a:latin typeface="Arial"/>
                  <a:ea typeface="Arial"/>
                  <a:cs typeface="Arial"/>
                  <a:sym typeface="Arial"/>
                </a:rPr>
                <a:t>Langsigtede reformer</a:t>
              </a:r>
              <a:endParaRPr dirty="0"/>
            </a:p>
            <a:p>
              <a:pPr marL="0" marR="0" lvl="0" indent="0" algn="ctr" rtl="0">
                <a:lnSpc>
                  <a:spcPct val="90000"/>
                </a:lnSpc>
                <a:spcBef>
                  <a:spcPts val="735"/>
                </a:spcBef>
                <a:spcAft>
                  <a:spcPts val="0"/>
                </a:spcAft>
                <a:buClr>
                  <a:schemeClr val="lt1"/>
                </a:buClr>
                <a:buSzPts val="2100"/>
                <a:buFont typeface="Arial"/>
                <a:buNone/>
              </a:pPr>
              <a:r>
                <a:rPr lang="da-DK" sz="2100" dirty="0">
                  <a:solidFill>
                    <a:schemeClr val="lt1"/>
                  </a:solidFill>
                  <a:latin typeface="Arial"/>
                  <a:ea typeface="Arial"/>
                  <a:cs typeface="Arial"/>
                  <a:sym typeface="Arial"/>
                </a:rPr>
                <a:t>(forebyg ny sygdom)</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41"/>
                                        </p:tgtEl>
                                        <p:attrNameLst>
                                          <p:attrName>style.visibility</p:attrName>
                                        </p:attrNameLst>
                                      </p:cBhvr>
                                      <p:to>
                                        <p:strVal val="visible"/>
                                      </p:to>
                                    </p:set>
                                    <p:animEffect transition="in" filter="fade">
                                      <p:cBhvr>
                                        <p:cTn id="7" dur="500"/>
                                        <p:tgtEl>
                                          <p:spTgt spid="441"/>
                                        </p:tgtEl>
                                      </p:cBhvr>
                                    </p:animEffect>
                                  </p:childTnLst>
                                </p:cTn>
                              </p:par>
                              <p:par>
                                <p:cTn id="8" presetID="10" presetClass="entr" presetSubtype="0" fill="hold" nodeType="withEffect">
                                  <p:stCondLst>
                                    <p:cond delay="0"/>
                                  </p:stCondLst>
                                  <p:childTnLst>
                                    <p:set>
                                      <p:cBhvr>
                                        <p:cTn id="9" dur="1" fill="hold">
                                          <p:stCondLst>
                                            <p:cond delay="0"/>
                                          </p:stCondLst>
                                        </p:cTn>
                                        <p:tgtEl>
                                          <p:spTgt spid="456"/>
                                        </p:tgtEl>
                                        <p:attrNameLst>
                                          <p:attrName>style.visibility</p:attrName>
                                        </p:attrNameLst>
                                      </p:cBhvr>
                                      <p:to>
                                        <p:strVal val="visible"/>
                                      </p:to>
                                    </p:set>
                                    <p:animEffect transition="in" filter="fade">
                                      <p:cBhvr>
                                        <p:cTn id="10" dur="500"/>
                                        <p:tgtEl>
                                          <p:spTgt spid="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800"/>
              <a:buFont typeface="Calibri"/>
              <a:buNone/>
            </a:pPr>
            <a:r>
              <a:rPr lang="da-DK" sz="4800" b="1">
                <a:solidFill>
                  <a:srgbClr val="323F4F"/>
                </a:solidFill>
                <a:latin typeface="Calibri"/>
                <a:ea typeface="Calibri"/>
                <a:cs typeface="Calibri"/>
                <a:sym typeface="Calibri"/>
              </a:rPr>
              <a:t>Eksempler på store reformer</a:t>
            </a:r>
            <a:endParaRPr>
              <a:solidFill>
                <a:srgbClr val="323F4F"/>
              </a:solidFill>
            </a:endParaRPr>
          </a:p>
        </p:txBody>
      </p:sp>
      <p:grpSp>
        <p:nvGrpSpPr>
          <p:cNvPr id="469" name="Google Shape;469;p25"/>
          <p:cNvGrpSpPr/>
          <p:nvPr/>
        </p:nvGrpSpPr>
        <p:grpSpPr>
          <a:xfrm>
            <a:off x="7867135" y="0"/>
            <a:ext cx="4324865" cy="2641149"/>
            <a:chOff x="6867015" y="-1"/>
            <a:chExt cx="5324985" cy="3251912"/>
          </a:xfrm>
        </p:grpSpPr>
        <p:sp>
          <p:nvSpPr>
            <p:cNvPr id="470" name="Google Shape;470;p25"/>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71" name="Google Shape;471;p25"/>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72" name="Google Shape;472;p25"/>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73" name="Google Shape;473;p25"/>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474" name="Google Shape;474;p25"/>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475" name="Google Shape;475;p25"/>
          <p:cNvSpPr txBox="1"/>
          <p:nvPr/>
        </p:nvSpPr>
        <p:spPr>
          <a:xfrm>
            <a:off x="868193" y="2296020"/>
            <a:ext cx="11323807" cy="4125486"/>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1000"/>
              </a:spcBef>
              <a:spcAft>
                <a:spcPts val="0"/>
              </a:spcAft>
              <a:buClr>
                <a:schemeClr val="dk1"/>
              </a:buClr>
              <a:buSzPts val="2800"/>
              <a:buFont typeface="Arial"/>
              <a:buChar char="•"/>
            </a:pPr>
            <a:r>
              <a:rPr lang="da-DK" sz="2400" b="1">
                <a:solidFill>
                  <a:srgbClr val="323F4F"/>
                </a:solidFill>
                <a:latin typeface="Calibri"/>
                <a:ea typeface="Calibri"/>
                <a:cs typeface="Calibri"/>
                <a:sym typeface="Calibri"/>
              </a:rPr>
              <a:t>Indkøbspolitik – der bliver overholdt af alle</a:t>
            </a:r>
            <a:endParaRPr/>
          </a:p>
          <a:p>
            <a:pPr marL="342900" marR="0" lvl="0" indent="-342900" algn="l" rtl="0">
              <a:lnSpc>
                <a:spcPct val="115000"/>
              </a:lnSpc>
              <a:spcBef>
                <a:spcPts val="1000"/>
              </a:spcBef>
              <a:spcAft>
                <a:spcPts val="0"/>
              </a:spcAft>
              <a:buClr>
                <a:schemeClr val="dk1"/>
              </a:buClr>
              <a:buSzPts val="2800"/>
              <a:buFont typeface="Arial"/>
              <a:buChar char="•"/>
            </a:pPr>
            <a:r>
              <a:rPr lang="da-DK" sz="2400" b="1">
                <a:solidFill>
                  <a:srgbClr val="323F4F"/>
                </a:solidFill>
                <a:latin typeface="Calibri"/>
                <a:ea typeface="Calibri"/>
                <a:cs typeface="Calibri"/>
                <a:sym typeface="Calibri"/>
              </a:rPr>
              <a:t>Optimering af distrikter for skoler, daginstitutioner og ældrepleje</a:t>
            </a:r>
            <a:endParaRPr/>
          </a:p>
          <a:p>
            <a:pPr marL="342900" marR="0" lvl="0" indent="-342900" algn="l" rtl="0">
              <a:lnSpc>
                <a:spcPct val="115000"/>
              </a:lnSpc>
              <a:spcBef>
                <a:spcPts val="1000"/>
              </a:spcBef>
              <a:spcAft>
                <a:spcPts val="0"/>
              </a:spcAft>
              <a:buClr>
                <a:schemeClr val="dk1"/>
              </a:buClr>
              <a:buSzPts val="2800"/>
              <a:buFont typeface="Arial"/>
              <a:buChar char="•"/>
            </a:pPr>
            <a:r>
              <a:rPr lang="da-DK" sz="2400" b="1">
                <a:solidFill>
                  <a:srgbClr val="323F4F"/>
                </a:solidFill>
                <a:latin typeface="Calibri"/>
                <a:ea typeface="Calibri"/>
                <a:cs typeface="Calibri"/>
                <a:sym typeface="Calibri"/>
              </a:rPr>
              <a:t>Arealoptimering af kommune bygninger (administration, kulturhuse, idrætshaller osv.)</a:t>
            </a:r>
            <a:endParaRPr/>
          </a:p>
          <a:p>
            <a:pPr marL="342900" marR="0" lvl="0" indent="-342900" algn="l" rtl="0">
              <a:lnSpc>
                <a:spcPct val="115000"/>
              </a:lnSpc>
              <a:spcBef>
                <a:spcPts val="1000"/>
              </a:spcBef>
              <a:spcAft>
                <a:spcPts val="0"/>
              </a:spcAft>
              <a:buClr>
                <a:schemeClr val="dk1"/>
              </a:buClr>
              <a:buSzPts val="2800"/>
              <a:buFont typeface="Arial"/>
              <a:buChar char="•"/>
            </a:pPr>
            <a:r>
              <a:rPr lang="da-DK" sz="2400" b="1" i="0" u="none" strike="noStrike" cap="none">
                <a:solidFill>
                  <a:srgbClr val="323F4F"/>
                </a:solidFill>
                <a:latin typeface="Calibri"/>
                <a:ea typeface="Calibri"/>
                <a:cs typeface="Calibri"/>
                <a:sym typeface="Calibri"/>
              </a:rPr>
              <a:t>Digitalisering af arbejdsgange</a:t>
            </a:r>
            <a:endParaRPr/>
          </a:p>
          <a:p>
            <a:pPr marL="342900" marR="0" lvl="0" indent="-342900" algn="l" rtl="0">
              <a:lnSpc>
                <a:spcPct val="115000"/>
              </a:lnSpc>
              <a:spcBef>
                <a:spcPts val="1000"/>
              </a:spcBef>
              <a:spcAft>
                <a:spcPts val="0"/>
              </a:spcAft>
              <a:buClr>
                <a:schemeClr val="dk1"/>
              </a:buClr>
              <a:buSzPts val="2800"/>
              <a:buFont typeface="Arial"/>
              <a:buChar char="•"/>
            </a:pPr>
            <a:r>
              <a:rPr lang="da-DK" sz="2400" b="1">
                <a:solidFill>
                  <a:srgbClr val="323F4F"/>
                </a:solidFill>
                <a:latin typeface="Calibri"/>
                <a:ea typeface="Calibri"/>
                <a:cs typeface="Calibri"/>
                <a:sym typeface="Calibri"/>
              </a:rPr>
              <a:t>Mere effektiv organisering (væk med rockwool-lag, lad institutionslederne lede)</a:t>
            </a:r>
            <a:endParaRPr/>
          </a:p>
          <a:p>
            <a:pPr marL="342900" marR="0" lvl="0" indent="-342900" algn="l" rtl="0">
              <a:lnSpc>
                <a:spcPct val="115000"/>
              </a:lnSpc>
              <a:spcBef>
                <a:spcPts val="1000"/>
              </a:spcBef>
              <a:spcAft>
                <a:spcPts val="0"/>
              </a:spcAft>
              <a:buClr>
                <a:schemeClr val="dk1"/>
              </a:buClr>
              <a:buSzPts val="2800"/>
              <a:buFont typeface="Arial"/>
              <a:buChar char="•"/>
            </a:pPr>
            <a:r>
              <a:rPr lang="da-DK" sz="2400" b="1">
                <a:solidFill>
                  <a:srgbClr val="323F4F"/>
                </a:solidFill>
                <a:latin typeface="Calibri"/>
                <a:ea typeface="Calibri"/>
                <a:cs typeface="Calibri"/>
                <a:sym typeface="Calibri"/>
              </a:rPr>
              <a:t>Effektiv implementering af folkeskole-, ældre- og handicapreform</a:t>
            </a:r>
            <a:endParaRPr/>
          </a:p>
          <a:p>
            <a:pPr marL="0" marR="0" lvl="0" indent="0" algn="l" rtl="0">
              <a:lnSpc>
                <a:spcPct val="115000"/>
              </a:lnSpc>
              <a:spcBef>
                <a:spcPts val="1000"/>
              </a:spcBef>
              <a:spcAft>
                <a:spcPts val="0"/>
              </a:spcAft>
              <a:buNone/>
            </a:pPr>
            <a:endParaRPr sz="2400" b="1">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400" b="1">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400" b="1" i="0" u="none" strike="noStrike" cap="none">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400" b="1">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400" b="1" i="0" u="none" strike="noStrike" cap="none">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400" b="1" i="0" u="none" strike="noStrike" cap="none">
              <a:solidFill>
                <a:srgbClr val="323F4F"/>
              </a:solidFill>
              <a:latin typeface="Calibri"/>
              <a:ea typeface="Calibri"/>
              <a:cs typeface="Calibri"/>
              <a:sym typeface="Calibri"/>
            </a:endParaRPr>
          </a:p>
          <a:p>
            <a:pPr marL="457200" marR="0" lvl="0" indent="-279400" algn="l" rtl="0">
              <a:lnSpc>
                <a:spcPct val="115000"/>
              </a:lnSpc>
              <a:spcBef>
                <a:spcPts val="1000"/>
              </a:spcBef>
              <a:spcAft>
                <a:spcPts val="0"/>
              </a:spcAft>
              <a:buClr>
                <a:schemeClr val="dk1"/>
              </a:buClr>
              <a:buSzPts val="2800"/>
              <a:buFont typeface="Arial"/>
              <a:buNone/>
            </a:pPr>
            <a:endParaRPr sz="2400" b="1" i="0" u="none" strike="noStrike" cap="none">
              <a:solidFill>
                <a:srgbClr val="323F4F"/>
              </a:solidFill>
              <a:latin typeface="Calibri"/>
              <a:ea typeface="Calibri"/>
              <a:cs typeface="Calibri"/>
              <a:sym typeface="Calibri"/>
            </a:endParaRPr>
          </a:p>
          <a:p>
            <a:pPr marL="457200" marR="0" lvl="0" indent="-279400" algn="l" rtl="0">
              <a:lnSpc>
                <a:spcPct val="115000"/>
              </a:lnSpc>
              <a:spcBef>
                <a:spcPts val="1000"/>
              </a:spcBef>
              <a:spcAft>
                <a:spcPts val="0"/>
              </a:spcAft>
              <a:buClr>
                <a:schemeClr val="dk1"/>
              </a:buClr>
              <a:buSzPts val="2800"/>
              <a:buFont typeface="Arial"/>
              <a:buNone/>
            </a:pPr>
            <a:endParaRPr sz="2400" b="1" i="0" u="none" strike="noStrike" cap="none">
              <a:solidFill>
                <a:srgbClr val="323F4F"/>
              </a:solidFill>
              <a:latin typeface="Calibri"/>
              <a:ea typeface="Calibri"/>
              <a:cs typeface="Calibri"/>
              <a:sym typeface="Calibri"/>
            </a:endParaRPr>
          </a:p>
          <a:p>
            <a:pPr marL="457200" marR="0" lvl="0" indent="-279400" algn="l" rtl="0">
              <a:lnSpc>
                <a:spcPct val="115000"/>
              </a:lnSpc>
              <a:spcBef>
                <a:spcPts val="1000"/>
              </a:spcBef>
              <a:spcAft>
                <a:spcPts val="0"/>
              </a:spcAft>
              <a:buClr>
                <a:schemeClr val="dk1"/>
              </a:buClr>
              <a:buSzPts val="2800"/>
              <a:buFont typeface="Arial"/>
              <a:buNone/>
            </a:pPr>
            <a:endParaRPr sz="2400" b="1" i="0" u="none" strike="noStrike" cap="none">
              <a:solidFill>
                <a:srgbClr val="323F4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5"/>
                                        </p:tgtEl>
                                        <p:attrNameLst>
                                          <p:attrName>style.visibility</p:attrName>
                                        </p:attrNameLst>
                                      </p:cBhvr>
                                      <p:to>
                                        <p:strVal val="visible"/>
                                      </p:to>
                                    </p:set>
                                    <p:animEffect transition="in" filter="fade">
                                      <p:cBhvr>
                                        <p:cTn id="7" dur="500"/>
                                        <p:tgtEl>
                                          <p:spTgt spid="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6"/>
          <p:cNvSpPr txBox="1">
            <a:spLocks noGrp="1"/>
          </p:cNvSpPr>
          <p:nvPr>
            <p:ph type="title"/>
          </p:nvPr>
        </p:nvSpPr>
        <p:spPr>
          <a:xfrm>
            <a:off x="555160" y="947754"/>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2027 kan blive kaosår: </a:t>
            </a:r>
            <a:endParaRPr/>
          </a:p>
        </p:txBody>
      </p:sp>
      <p:grpSp>
        <p:nvGrpSpPr>
          <p:cNvPr id="481" name="Google Shape;481;p26"/>
          <p:cNvGrpSpPr/>
          <p:nvPr/>
        </p:nvGrpSpPr>
        <p:grpSpPr>
          <a:xfrm>
            <a:off x="7867135" y="0"/>
            <a:ext cx="4324865" cy="2641149"/>
            <a:chOff x="6867015" y="-1"/>
            <a:chExt cx="5324985" cy="3251912"/>
          </a:xfrm>
        </p:grpSpPr>
        <p:sp>
          <p:nvSpPr>
            <p:cNvPr id="482" name="Google Shape;482;p26"/>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83" name="Google Shape;483;p26"/>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84" name="Google Shape;484;p26"/>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85" name="Google Shape;485;p26"/>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486" name="Google Shape;486;p26"/>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487" name="Google Shape;487;p26"/>
          <p:cNvSpPr txBox="1"/>
          <p:nvPr/>
        </p:nvSpPr>
        <p:spPr>
          <a:xfrm>
            <a:off x="1170431" y="1773100"/>
            <a:ext cx="8603006" cy="4114498"/>
          </a:xfrm>
          <a:prstGeom prst="rect">
            <a:avLst/>
          </a:prstGeom>
          <a:noFill/>
          <a:ln>
            <a:noFill/>
          </a:ln>
        </p:spPr>
        <p:txBody>
          <a:bodyPr spcFirstLastPara="1" wrap="square" lIns="91425" tIns="45700" rIns="91425" bIns="45700" anchor="t" anchorCtr="0">
            <a:noAutofit/>
          </a:bodyPr>
          <a:lstStyle/>
          <a:p>
            <a:pPr marL="342900" marR="0" lvl="0" indent="-165100" algn="l" rtl="0">
              <a:lnSpc>
                <a:spcPct val="150000"/>
              </a:lnSpc>
              <a:spcBef>
                <a:spcPts val="1000"/>
              </a:spcBef>
              <a:spcAft>
                <a:spcPts val="0"/>
              </a:spcAft>
              <a:buClr>
                <a:schemeClr val="dk1"/>
              </a:buClr>
              <a:buSzPts val="2800"/>
              <a:buFont typeface="Arial"/>
              <a:buNone/>
            </a:pPr>
            <a:endParaRPr sz="3200" b="1" i="0" u="none" strike="noStrike" cap="none">
              <a:solidFill>
                <a:srgbClr val="323F4F"/>
              </a:solidFill>
              <a:latin typeface="Calibri"/>
              <a:ea typeface="Calibri"/>
              <a:cs typeface="Calibri"/>
              <a:sym typeface="Calibri"/>
            </a:endParaRPr>
          </a:p>
          <a:p>
            <a:pPr marL="342900" marR="0" lvl="0" indent="-342900" algn="l" rtl="0">
              <a:lnSpc>
                <a:spcPct val="150000"/>
              </a:lnSpc>
              <a:spcBef>
                <a:spcPts val="1000"/>
              </a:spcBef>
              <a:spcAft>
                <a:spcPts val="0"/>
              </a:spcAft>
              <a:buClr>
                <a:srgbClr val="323F4F"/>
              </a:buClr>
              <a:buSzPts val="2800"/>
              <a:buFont typeface="Arial"/>
              <a:buChar char="●"/>
            </a:pPr>
            <a:r>
              <a:rPr lang="da-DK" sz="3200" b="1" i="0" u="none" strike="noStrike" cap="none">
                <a:solidFill>
                  <a:srgbClr val="323F4F"/>
                </a:solidFill>
                <a:latin typeface="Calibri"/>
                <a:ea typeface="Calibri"/>
                <a:cs typeface="Calibri"/>
                <a:sym typeface="Calibri"/>
              </a:rPr>
              <a:t>Fareelementer de frem mod 2027:</a:t>
            </a:r>
            <a:endParaRPr sz="3200" b="1" i="0" u="none" strike="noStrike" cap="none">
              <a:solidFill>
                <a:srgbClr val="323F4F"/>
              </a:solidFill>
              <a:latin typeface="Calibri"/>
              <a:ea typeface="Calibri"/>
              <a:cs typeface="Calibri"/>
              <a:sym typeface="Calibri"/>
            </a:endParaRPr>
          </a:p>
          <a:p>
            <a:pPr marL="685800" marR="0" lvl="1" indent="-228600" algn="l" rtl="0">
              <a:lnSpc>
                <a:spcPct val="150000"/>
              </a:lnSpc>
              <a:spcBef>
                <a:spcPts val="500"/>
              </a:spcBef>
              <a:spcAft>
                <a:spcPts val="0"/>
              </a:spcAft>
              <a:buClr>
                <a:srgbClr val="323F4F"/>
              </a:buClr>
              <a:buSzPts val="2000"/>
              <a:buFont typeface="Arial"/>
              <a:buChar char="•"/>
            </a:pPr>
            <a:r>
              <a:rPr lang="da-DK" sz="2400" b="1" i="0" u="none" strike="noStrike" cap="none">
                <a:solidFill>
                  <a:srgbClr val="323F4F"/>
                </a:solidFill>
                <a:latin typeface="Calibri"/>
                <a:ea typeface="Calibri"/>
                <a:cs typeface="Calibri"/>
                <a:sym typeface="Calibri"/>
              </a:rPr>
              <a:t>Efterregulering af grundskyld </a:t>
            </a:r>
            <a:endParaRPr sz="2000" b="0" i="0" u="none" strike="noStrike" cap="none">
              <a:solidFill>
                <a:schemeClr val="dk1"/>
              </a:solidFill>
              <a:latin typeface="Arial"/>
              <a:ea typeface="Arial"/>
              <a:cs typeface="Arial"/>
              <a:sym typeface="Arial"/>
            </a:endParaRPr>
          </a:p>
          <a:p>
            <a:pPr marL="685800" marR="0" lvl="1" indent="-228600" algn="l" rtl="0">
              <a:lnSpc>
                <a:spcPct val="150000"/>
              </a:lnSpc>
              <a:spcBef>
                <a:spcPts val="500"/>
              </a:spcBef>
              <a:spcAft>
                <a:spcPts val="0"/>
              </a:spcAft>
              <a:buClr>
                <a:srgbClr val="323F4F"/>
              </a:buClr>
              <a:buSzPts val="2000"/>
              <a:buFont typeface="Arial"/>
              <a:buChar char="•"/>
            </a:pPr>
            <a:r>
              <a:rPr lang="da-DK" sz="2400" b="1" i="0" u="none" strike="noStrike" cap="none">
                <a:solidFill>
                  <a:srgbClr val="323F4F"/>
                </a:solidFill>
                <a:latin typeface="Calibri"/>
                <a:ea typeface="Calibri"/>
                <a:cs typeface="Calibri"/>
                <a:sym typeface="Calibri"/>
              </a:rPr>
              <a:t>Selvbudgettering </a:t>
            </a:r>
            <a:endParaRPr sz="2000" b="0" i="0" u="none" strike="noStrike" cap="none">
              <a:solidFill>
                <a:schemeClr val="dk1"/>
              </a:solidFill>
              <a:latin typeface="Arial"/>
              <a:ea typeface="Arial"/>
              <a:cs typeface="Arial"/>
              <a:sym typeface="Arial"/>
            </a:endParaRPr>
          </a:p>
          <a:p>
            <a:pPr marL="685800" marR="0" lvl="1" indent="-228600" algn="l" rtl="0">
              <a:lnSpc>
                <a:spcPct val="150000"/>
              </a:lnSpc>
              <a:spcBef>
                <a:spcPts val="500"/>
              </a:spcBef>
              <a:spcAft>
                <a:spcPts val="0"/>
              </a:spcAft>
              <a:buClr>
                <a:srgbClr val="323F4F"/>
              </a:buClr>
              <a:buSzPts val="2000"/>
              <a:buFont typeface="Arial"/>
              <a:buChar char="•"/>
            </a:pPr>
            <a:r>
              <a:rPr lang="da-DK" sz="2400" b="1" i="0" u="none" strike="noStrike" cap="none">
                <a:solidFill>
                  <a:srgbClr val="323F4F"/>
                </a:solidFill>
                <a:latin typeface="Calibri"/>
                <a:ea typeface="Calibri"/>
                <a:cs typeface="Calibri"/>
                <a:sym typeface="Calibri"/>
              </a:rPr>
              <a:t>Akkumulerede skattesanktioner</a:t>
            </a:r>
            <a:endParaRPr sz="2000" b="0" i="0" u="none" strike="noStrike" cap="none">
              <a:solidFill>
                <a:schemeClr val="dk1"/>
              </a:solidFill>
              <a:latin typeface="Arial"/>
              <a:ea typeface="Arial"/>
              <a:cs typeface="Arial"/>
              <a:sym typeface="Arial"/>
            </a:endParaRPr>
          </a:p>
          <a:p>
            <a:pPr marL="685800" marR="0" lvl="1" indent="-228600" algn="l" rtl="0">
              <a:lnSpc>
                <a:spcPct val="150000"/>
              </a:lnSpc>
              <a:spcBef>
                <a:spcPts val="500"/>
              </a:spcBef>
              <a:spcAft>
                <a:spcPts val="0"/>
              </a:spcAft>
              <a:buClr>
                <a:srgbClr val="323F4F"/>
              </a:buClr>
              <a:buSzPts val="2000"/>
              <a:buFont typeface="Arial"/>
              <a:buChar char="•"/>
            </a:pPr>
            <a:r>
              <a:rPr lang="da-DK" sz="2400" b="1" i="0" u="none" strike="noStrike" cap="none">
                <a:solidFill>
                  <a:srgbClr val="323F4F"/>
                </a:solidFill>
                <a:latin typeface="Calibri"/>
                <a:ea typeface="Calibri"/>
                <a:cs typeface="Calibri"/>
                <a:sym typeface="Calibri"/>
              </a:rPr>
              <a:t>Akkumulerede skævheder i udligningssystemet</a:t>
            </a:r>
            <a:endParaRPr sz="2000" b="0" i="0" u="none" strike="noStrike" cap="none">
              <a:solidFill>
                <a:schemeClr val="dk1"/>
              </a:solidFill>
              <a:latin typeface="Arial"/>
              <a:ea typeface="Arial"/>
              <a:cs typeface="Arial"/>
              <a:sym typeface="Arial"/>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pic>
        <p:nvPicPr>
          <p:cNvPr id="488" name="Google Shape;488;p26" descr="Tandhjul kontur"/>
          <p:cNvPicPr preferRelativeResize="0"/>
          <p:nvPr/>
        </p:nvPicPr>
        <p:blipFill rotWithShape="1">
          <a:blip r:embed="rId4">
            <a:alphaModFix/>
          </a:blip>
          <a:srcRect/>
          <a:stretch/>
        </p:blipFill>
        <p:spPr>
          <a:xfrm>
            <a:off x="9317864" y="4281850"/>
            <a:ext cx="1504950" cy="1504950"/>
          </a:xfrm>
          <a:prstGeom prst="rect">
            <a:avLst/>
          </a:prstGeom>
          <a:noFill/>
          <a:ln>
            <a:noFill/>
          </a:ln>
        </p:spPr>
      </p:pic>
      <p:pic>
        <p:nvPicPr>
          <p:cNvPr id="489" name="Google Shape;489;p26" descr="Tandhjul kontur"/>
          <p:cNvPicPr preferRelativeResize="0"/>
          <p:nvPr/>
        </p:nvPicPr>
        <p:blipFill rotWithShape="1">
          <a:blip r:embed="rId4">
            <a:alphaModFix/>
          </a:blip>
          <a:srcRect/>
          <a:stretch/>
        </p:blipFill>
        <p:spPr>
          <a:xfrm>
            <a:off x="9809849" y="3799527"/>
            <a:ext cx="2407952" cy="24079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fade">
                                      <p:cBhvr>
                                        <p:cTn id="7" dur="500"/>
                                        <p:tgtEl>
                                          <p:spTgt spid="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7"/>
          <p:cNvSpPr/>
          <p:nvPr/>
        </p:nvSpPr>
        <p:spPr>
          <a:xfrm>
            <a:off x="0" y="1"/>
            <a:ext cx="12191695"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95" name="Google Shape;495;p27"/>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Calibri"/>
              <a:buNone/>
            </a:pPr>
            <a:endParaRPr sz="800" b="0" i="0" u="none" strike="noStrike" cap="none">
              <a:solidFill>
                <a:srgbClr val="FFFFFF"/>
              </a:solidFill>
              <a:latin typeface="Calibri"/>
              <a:ea typeface="Calibri"/>
              <a:cs typeface="Calibri"/>
              <a:sym typeface="Calibri"/>
            </a:endParaRPr>
          </a:p>
        </p:txBody>
      </p:sp>
      <p:grpSp>
        <p:nvGrpSpPr>
          <p:cNvPr id="496" name="Google Shape;496;p27"/>
          <p:cNvGrpSpPr/>
          <p:nvPr/>
        </p:nvGrpSpPr>
        <p:grpSpPr>
          <a:xfrm>
            <a:off x="7867135" y="0"/>
            <a:ext cx="4324865" cy="2641149"/>
            <a:chOff x="6867015" y="-1"/>
            <a:chExt cx="5324985" cy="3251912"/>
          </a:xfrm>
        </p:grpSpPr>
        <p:sp>
          <p:nvSpPr>
            <p:cNvPr id="497" name="Google Shape;497;p27"/>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98" name="Google Shape;498;p27"/>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499" name="Google Shape;499;p27"/>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00" name="Google Shape;500;p27"/>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01" name="Google Shape;501;p27"/>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02" name="Google Shape;502;p27"/>
          <p:cNvSpPr txBox="1">
            <a:spLocks noGrp="1"/>
          </p:cNvSpPr>
          <p:nvPr>
            <p:ph type="title"/>
          </p:nvPr>
        </p:nvSpPr>
        <p:spPr>
          <a:xfrm>
            <a:off x="197168" y="1315586"/>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23F4F"/>
              </a:buClr>
              <a:buSzPts val="3100"/>
              <a:buFont typeface="Calibri"/>
              <a:buNone/>
            </a:pPr>
            <a:r>
              <a:rPr lang="da-DK" sz="3100" b="1">
                <a:solidFill>
                  <a:srgbClr val="323F4F"/>
                </a:solidFill>
              </a:rPr>
              <a:t>– vil I være Nicklas Bendtner eller Simon Kjær?</a:t>
            </a:r>
            <a:br>
              <a:rPr lang="da-DK" sz="3100" b="1">
                <a:solidFill>
                  <a:srgbClr val="323F4F"/>
                </a:solidFill>
              </a:rPr>
            </a:br>
            <a:endParaRPr sz="4800" b="1">
              <a:solidFill>
                <a:srgbClr val="323F4F"/>
              </a:solidFill>
              <a:latin typeface="Calibri"/>
              <a:ea typeface="Calibri"/>
              <a:cs typeface="Calibri"/>
              <a:sym typeface="Calibri"/>
            </a:endParaRPr>
          </a:p>
        </p:txBody>
      </p:sp>
      <p:pic>
        <p:nvPicPr>
          <p:cNvPr id="503" name="Google Shape;503;p27" descr="Et billede, der indeholder person, menneske, mur, indendørs&#10;&#10;Automatisk genereret beskrivelse"/>
          <p:cNvPicPr preferRelativeResize="0"/>
          <p:nvPr/>
        </p:nvPicPr>
        <p:blipFill rotWithShape="1">
          <a:blip r:embed="rId4">
            <a:alphaModFix/>
          </a:blip>
          <a:srcRect t="2472" r="10272" b="24093"/>
          <a:stretch/>
        </p:blipFill>
        <p:spPr>
          <a:xfrm>
            <a:off x="953070" y="3226209"/>
            <a:ext cx="2830578" cy="2866409"/>
          </a:xfrm>
          <a:prstGeom prst="rect">
            <a:avLst/>
          </a:prstGeom>
          <a:noFill/>
          <a:ln>
            <a:noFill/>
          </a:ln>
        </p:spPr>
      </p:pic>
      <p:pic>
        <p:nvPicPr>
          <p:cNvPr id="504" name="Google Shape;504;p27" descr="Et billede, der indeholder person, tennis, ketsjer, sportsgren&#10;&#10;Automatisk genereret beskrivelse"/>
          <p:cNvPicPr preferRelativeResize="0"/>
          <p:nvPr/>
        </p:nvPicPr>
        <p:blipFill rotWithShape="1">
          <a:blip r:embed="rId5">
            <a:alphaModFix/>
          </a:blip>
          <a:srcRect l="50838" t="10287" r="16406" b="39683"/>
          <a:stretch/>
        </p:blipFill>
        <p:spPr>
          <a:xfrm>
            <a:off x="6375817" y="3181085"/>
            <a:ext cx="2830578" cy="2866409"/>
          </a:xfrm>
          <a:prstGeom prst="rect">
            <a:avLst/>
          </a:prstGeom>
          <a:noFill/>
          <a:ln>
            <a:noFill/>
          </a:ln>
        </p:spPr>
      </p:pic>
      <p:sp>
        <p:nvSpPr>
          <p:cNvPr id="505" name="Google Shape;505;p27"/>
          <p:cNvSpPr txBox="1"/>
          <p:nvPr/>
        </p:nvSpPr>
        <p:spPr>
          <a:xfrm>
            <a:off x="3783648" y="3768064"/>
            <a:ext cx="3342640"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Kæmpe talent</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323F4F"/>
              </a:solidFill>
              <a:latin typeface="Calibri"/>
              <a:ea typeface="Calibri"/>
              <a:cs typeface="Calibri"/>
              <a:sym typeface="Calibri"/>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Begrænset og </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ufokuseret indsats</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323F4F"/>
              </a:solidFill>
              <a:latin typeface="Calibri"/>
              <a:ea typeface="Calibri"/>
              <a:cs typeface="Calibri"/>
              <a:sym typeface="Calibri"/>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Pæn men skuffende</a:t>
            </a:r>
            <a:br>
              <a:rPr lang="da-DK" sz="1800" b="1" i="0" u="none" strike="noStrike" cap="none">
                <a:solidFill>
                  <a:srgbClr val="323F4F"/>
                </a:solidFill>
                <a:latin typeface="Calibri"/>
                <a:ea typeface="Calibri"/>
                <a:cs typeface="Calibri"/>
                <a:sym typeface="Calibri"/>
              </a:rPr>
            </a:br>
            <a:r>
              <a:rPr lang="da-DK" sz="1800" b="1" i="0" u="none" strike="noStrike" cap="none">
                <a:solidFill>
                  <a:srgbClr val="323F4F"/>
                </a:solidFill>
                <a:latin typeface="Calibri"/>
                <a:ea typeface="Calibri"/>
                <a:cs typeface="Calibri"/>
                <a:sym typeface="Calibri"/>
              </a:rPr>
              <a:t>karriere</a:t>
            </a:r>
            <a:endParaRPr sz="1800">
              <a:solidFill>
                <a:schemeClr val="dk1"/>
              </a:solidFill>
              <a:latin typeface="Arial"/>
              <a:ea typeface="Arial"/>
              <a:cs typeface="Arial"/>
              <a:sym typeface="Arial"/>
            </a:endParaRPr>
          </a:p>
        </p:txBody>
      </p:sp>
      <p:sp>
        <p:nvSpPr>
          <p:cNvPr id="506" name="Google Shape;506;p27"/>
          <p:cNvSpPr txBox="1"/>
          <p:nvPr/>
        </p:nvSpPr>
        <p:spPr>
          <a:xfrm>
            <a:off x="9270159" y="3737126"/>
            <a:ext cx="246464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Relativt stort talent</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323F4F"/>
              </a:solidFill>
              <a:latin typeface="Calibri"/>
              <a:ea typeface="Calibri"/>
              <a:cs typeface="Calibri"/>
              <a:sym typeface="Calibri"/>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Stor og målrettet indsats</a:t>
            </a:r>
            <a:endParaRPr sz="18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323F4F"/>
              </a:solidFill>
              <a:latin typeface="Calibri"/>
              <a:ea typeface="Calibri"/>
              <a:cs typeface="Calibri"/>
              <a:sym typeface="Calibri"/>
            </a:endParaRPr>
          </a:p>
          <a:p>
            <a:pPr marL="0" marR="0" lvl="0" indent="0" algn="l" rtl="0">
              <a:lnSpc>
                <a:spcPct val="100000"/>
              </a:lnSpc>
              <a:spcBef>
                <a:spcPts val="0"/>
              </a:spcBef>
              <a:spcAft>
                <a:spcPts val="0"/>
              </a:spcAft>
              <a:buClr>
                <a:srgbClr val="323F4F"/>
              </a:buClr>
              <a:buSzPts val="1800"/>
              <a:buFont typeface="Calibri"/>
              <a:buNone/>
            </a:pPr>
            <a:r>
              <a:rPr lang="da-DK" sz="1800" b="1" i="0" u="none" strike="noStrike" cap="none">
                <a:solidFill>
                  <a:srgbClr val="323F4F"/>
                </a:solidFill>
                <a:latin typeface="Calibri"/>
                <a:ea typeface="Calibri"/>
                <a:cs typeface="Calibri"/>
                <a:sym typeface="Calibri"/>
              </a:rPr>
              <a:t>Imponerende og overraskende karriere</a:t>
            </a:r>
            <a:endParaRPr sz="1800">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8"/>
          <p:cNvSpPr txBox="1">
            <a:spLocks noGrp="1"/>
          </p:cNvSpPr>
          <p:nvPr>
            <p:ph type="title"/>
          </p:nvPr>
        </p:nvSpPr>
        <p:spPr>
          <a:xfrm>
            <a:off x="447000" y="1109266"/>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Stigende behov for effektiviseringer </a:t>
            </a:r>
            <a:endParaRPr/>
          </a:p>
        </p:txBody>
      </p:sp>
      <p:grpSp>
        <p:nvGrpSpPr>
          <p:cNvPr id="512" name="Google Shape;512;p28"/>
          <p:cNvGrpSpPr/>
          <p:nvPr/>
        </p:nvGrpSpPr>
        <p:grpSpPr>
          <a:xfrm>
            <a:off x="7867135" y="0"/>
            <a:ext cx="4324865" cy="2641149"/>
            <a:chOff x="6867015" y="-1"/>
            <a:chExt cx="5324985" cy="3251912"/>
          </a:xfrm>
        </p:grpSpPr>
        <p:sp>
          <p:nvSpPr>
            <p:cNvPr id="513" name="Google Shape;513;p28"/>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14" name="Google Shape;514;p28"/>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15" name="Google Shape;515;p28"/>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16" name="Google Shape;516;p28"/>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17" name="Google Shape;517;p28"/>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18" name="Google Shape;518;p28"/>
          <p:cNvSpPr txBox="1"/>
          <p:nvPr/>
        </p:nvSpPr>
        <p:spPr>
          <a:xfrm>
            <a:off x="1062271" y="2082705"/>
            <a:ext cx="8603006" cy="471764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a:solidFill>
                <a:srgbClr val="323F4F"/>
              </a:solidFill>
              <a:latin typeface="Calibri"/>
              <a:ea typeface="Calibri"/>
              <a:cs typeface="Calibri"/>
              <a:sym typeface="Calibri"/>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Manglende ressourcer </a:t>
            </a:r>
            <a:endParaRPr sz="1800" b="0" i="0" u="none" strike="noStrike" cap="none">
              <a:solidFill>
                <a:schemeClr val="dk1"/>
              </a:solidFill>
              <a:latin typeface="Arial"/>
              <a:ea typeface="Arial"/>
              <a:cs typeface="Arial"/>
              <a:sym typeface="Arial"/>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Borgernes forventninger</a:t>
            </a:r>
            <a:endParaRPr sz="1800" b="0" i="0" u="none" strike="noStrike" cap="none">
              <a:solidFill>
                <a:schemeClr val="dk1"/>
              </a:solidFill>
              <a:latin typeface="Arial"/>
              <a:ea typeface="Arial"/>
              <a:cs typeface="Arial"/>
              <a:sym typeface="Arial"/>
            </a:endParaRPr>
          </a:p>
          <a:p>
            <a:pPr marL="342900" marR="0" lvl="0" indent="-165100" algn="l" rtl="0">
              <a:lnSpc>
                <a:spcPct val="115000"/>
              </a:lnSpc>
              <a:spcBef>
                <a:spcPts val="1000"/>
              </a:spcBef>
              <a:spcAft>
                <a:spcPts val="0"/>
              </a:spcAft>
              <a:buClr>
                <a:srgbClr val="323F4F"/>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rgbClr val="323F4F"/>
              </a:buClr>
              <a:buSzPts val="2800"/>
              <a:buFont typeface="Calibri"/>
              <a:buNone/>
            </a:pPr>
            <a:r>
              <a:rPr lang="da-DK" sz="2800" b="1" i="0" u="none" strike="noStrike" cap="none">
                <a:solidFill>
                  <a:srgbClr val="323F4F"/>
                </a:solidFill>
                <a:latin typeface="Calibri"/>
                <a:ea typeface="Calibri"/>
                <a:cs typeface="Calibri"/>
                <a:sym typeface="Calibri"/>
              </a:rPr>
              <a:t>Jeg ser med bekymring ud i kommunedanmark:</a:t>
            </a:r>
            <a:endParaRPr sz="1800" b="0" i="0" u="none" strike="noStrike" cap="none">
              <a:solidFill>
                <a:schemeClr val="dk1"/>
              </a:solidFill>
              <a:latin typeface="Arial"/>
              <a:ea typeface="Arial"/>
              <a:cs typeface="Arial"/>
              <a:sym typeface="Arial"/>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Mangel på råderumstankegang</a:t>
            </a:r>
            <a:endParaRPr sz="1800" b="0" i="0" u="none" strike="noStrike" cap="none">
              <a:solidFill>
                <a:schemeClr val="dk1"/>
              </a:solidFill>
              <a:latin typeface="Arial"/>
              <a:ea typeface="Arial"/>
              <a:cs typeface="Arial"/>
              <a:sym typeface="Arial"/>
            </a:endParaRPr>
          </a:p>
          <a:p>
            <a:pPr marL="342900" marR="0" lvl="0" indent="-342900" algn="l" rtl="0">
              <a:lnSpc>
                <a:spcPct val="115000"/>
              </a:lnSpc>
              <a:spcBef>
                <a:spcPts val="1000"/>
              </a:spcBef>
              <a:spcAft>
                <a:spcPts val="0"/>
              </a:spcAft>
              <a:buClr>
                <a:srgbClr val="323F4F"/>
              </a:buClr>
              <a:buSzPts val="2800"/>
              <a:buFont typeface="Arial"/>
              <a:buChar char="●"/>
            </a:pPr>
            <a:r>
              <a:rPr lang="da-DK" sz="2800" b="1" i="0" u="none" strike="noStrike" cap="none">
                <a:solidFill>
                  <a:srgbClr val="323F4F"/>
                </a:solidFill>
                <a:latin typeface="Calibri"/>
                <a:ea typeface="Calibri"/>
                <a:cs typeface="Calibri"/>
                <a:sym typeface="Calibri"/>
              </a:rPr>
              <a:t>Stor forskel på sigtet for budgetterne i år</a:t>
            </a: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pic>
        <p:nvPicPr>
          <p:cNvPr id="519" name="Google Shape;519;p28" descr="Tandhjul kontur"/>
          <p:cNvPicPr preferRelativeResize="0"/>
          <p:nvPr/>
        </p:nvPicPr>
        <p:blipFill rotWithShape="1">
          <a:blip r:embed="rId4">
            <a:alphaModFix/>
          </a:blip>
          <a:srcRect/>
          <a:stretch/>
        </p:blipFill>
        <p:spPr>
          <a:xfrm>
            <a:off x="9106032" y="4935706"/>
            <a:ext cx="1504950" cy="1504950"/>
          </a:xfrm>
          <a:prstGeom prst="rect">
            <a:avLst/>
          </a:prstGeom>
          <a:noFill/>
          <a:ln>
            <a:noFill/>
          </a:ln>
        </p:spPr>
      </p:pic>
      <p:pic>
        <p:nvPicPr>
          <p:cNvPr id="520" name="Google Shape;520;p28" descr="Tandhjul kontur"/>
          <p:cNvPicPr preferRelativeResize="0"/>
          <p:nvPr/>
        </p:nvPicPr>
        <p:blipFill rotWithShape="1">
          <a:blip r:embed="rId4">
            <a:alphaModFix/>
          </a:blip>
          <a:srcRect/>
          <a:stretch/>
        </p:blipFill>
        <p:spPr>
          <a:xfrm>
            <a:off x="9773437" y="4216852"/>
            <a:ext cx="2407952" cy="24079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29"/>
          <p:cNvSpPr txBox="1">
            <a:spLocks noGrp="1"/>
          </p:cNvSpPr>
          <p:nvPr>
            <p:ph type="title"/>
          </p:nvPr>
        </p:nvSpPr>
        <p:spPr>
          <a:xfrm>
            <a:off x="303944" y="644740"/>
            <a:ext cx="11244209" cy="218551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3600" b="1">
                <a:solidFill>
                  <a:srgbClr val="323F4F"/>
                </a:solidFill>
              </a:rPr>
              <a:t>I har sat kursen rigtigt</a:t>
            </a:r>
            <a:br>
              <a:rPr lang="da-DK" sz="3600" b="1">
                <a:solidFill>
                  <a:srgbClr val="323F4F"/>
                </a:solidFill>
              </a:rPr>
            </a:br>
            <a:r>
              <a:rPr lang="da-DK" sz="3600" b="1">
                <a:solidFill>
                  <a:srgbClr val="323F4F"/>
                </a:solidFill>
              </a:rPr>
              <a:t> – afgørende at byrådet kan implementere</a:t>
            </a:r>
            <a:endParaRPr sz="3200"/>
          </a:p>
        </p:txBody>
      </p:sp>
      <p:grpSp>
        <p:nvGrpSpPr>
          <p:cNvPr id="526" name="Google Shape;526;p29"/>
          <p:cNvGrpSpPr/>
          <p:nvPr/>
        </p:nvGrpSpPr>
        <p:grpSpPr>
          <a:xfrm>
            <a:off x="7867135" y="0"/>
            <a:ext cx="4324865" cy="2641149"/>
            <a:chOff x="6867015" y="-1"/>
            <a:chExt cx="5324985" cy="3251912"/>
          </a:xfrm>
        </p:grpSpPr>
        <p:sp>
          <p:nvSpPr>
            <p:cNvPr id="527" name="Google Shape;527;p2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28" name="Google Shape;528;p2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29" name="Google Shape;529;p2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30" name="Google Shape;530;p2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31" name="Google Shape;531;p29"/>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532" name="Google Shape;532;p29" descr="Et billede, der indeholder tekst, Font/skrifttype, skærmbillede, hvid&#10;&#10;Automatisk genereret beskrivelse"/>
          <p:cNvPicPr preferRelativeResize="0"/>
          <p:nvPr/>
        </p:nvPicPr>
        <p:blipFill rotWithShape="1">
          <a:blip r:embed="rId4">
            <a:alphaModFix/>
          </a:blip>
          <a:srcRect/>
          <a:stretch/>
        </p:blipFill>
        <p:spPr>
          <a:xfrm rot="2191608">
            <a:off x="638792" y="3729615"/>
            <a:ext cx="4198540" cy="1368570"/>
          </a:xfrm>
          <a:prstGeom prst="rect">
            <a:avLst/>
          </a:prstGeom>
          <a:noFill/>
          <a:ln>
            <a:noFill/>
          </a:ln>
        </p:spPr>
      </p:pic>
      <p:sp>
        <p:nvSpPr>
          <p:cNvPr id="533" name="Google Shape;533;p29"/>
          <p:cNvSpPr txBox="1"/>
          <p:nvPr/>
        </p:nvSpPr>
        <p:spPr>
          <a:xfrm>
            <a:off x="5400692" y="3661947"/>
            <a:ext cx="5020926"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1800">
                <a:solidFill>
                  <a:schemeClr val="dk1"/>
                </a:solidFill>
                <a:latin typeface="Arial"/>
                <a:ea typeface="Arial"/>
                <a:cs typeface="Arial"/>
                <a:sym typeface="Arial"/>
              </a:rPr>
              <a:t> Færre men bedre kvadratmeter. </a:t>
            </a:r>
            <a:endParaRPr/>
          </a:p>
          <a:p>
            <a:pPr marL="0" marR="0" lvl="0" indent="0" algn="l" rtl="0">
              <a:spcBef>
                <a:spcPts val="0"/>
              </a:spcBef>
              <a:spcAft>
                <a:spcPts val="0"/>
              </a:spcAft>
              <a:buNone/>
            </a:pPr>
            <a:r>
              <a:rPr lang="da-DK" sz="1800">
                <a:solidFill>
                  <a:schemeClr val="dk1"/>
                </a:solidFill>
                <a:latin typeface="Arial"/>
                <a:ea typeface="Arial"/>
                <a:cs typeface="Arial"/>
                <a:sym typeface="Arial"/>
              </a:rPr>
              <a:t> Forenkling, digitalisering og automatisering. </a:t>
            </a:r>
            <a:endParaRPr/>
          </a:p>
          <a:p>
            <a:pPr marL="0" marR="0" lvl="0" indent="0" algn="l" rtl="0">
              <a:spcBef>
                <a:spcPts val="0"/>
              </a:spcBef>
              <a:spcAft>
                <a:spcPts val="0"/>
              </a:spcAft>
              <a:buNone/>
            </a:pPr>
            <a:r>
              <a:rPr lang="da-DK" sz="1800">
                <a:solidFill>
                  <a:schemeClr val="dk1"/>
                </a:solidFill>
                <a:latin typeface="Arial"/>
                <a:ea typeface="Arial"/>
                <a:cs typeface="Arial"/>
                <a:sym typeface="Arial"/>
              </a:rPr>
              <a:t> Samarbejde med andre kommuner og/eller private aktører.</a:t>
            </a:r>
            <a:endParaRPr/>
          </a:p>
          <a:p>
            <a:pPr marL="0" marR="0" lvl="0" indent="0" algn="l" rtl="0">
              <a:spcBef>
                <a:spcPts val="0"/>
              </a:spcBef>
              <a:spcAft>
                <a:spcPts val="0"/>
              </a:spcAft>
              <a:buNone/>
            </a:pPr>
            <a:r>
              <a:rPr lang="da-DK" sz="1800">
                <a:solidFill>
                  <a:schemeClr val="dk1"/>
                </a:solidFill>
                <a:latin typeface="Arial"/>
                <a:ea typeface="Arial"/>
                <a:cs typeface="Arial"/>
                <a:sym typeface="Arial"/>
              </a:rPr>
              <a:t> Forebyggende indsats. </a:t>
            </a:r>
            <a:endParaRPr/>
          </a:p>
          <a:p>
            <a:pPr marL="0" marR="0" lvl="0" indent="0" algn="l" rtl="0">
              <a:spcBef>
                <a:spcPts val="0"/>
              </a:spcBef>
              <a:spcAft>
                <a:spcPts val="0"/>
              </a:spcAft>
              <a:buNone/>
            </a:pPr>
            <a:r>
              <a:rPr lang="da-DK" sz="1800">
                <a:solidFill>
                  <a:schemeClr val="dk1"/>
                </a:solidFill>
                <a:latin typeface="Arial"/>
                <a:ea typeface="Arial"/>
                <a:cs typeface="Arial"/>
                <a:sym typeface="Arial"/>
              </a:rPr>
              <a:t> Tilbudsafdækning og serviceniveau. </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da-DK" sz="1800">
                <a:solidFill>
                  <a:srgbClr val="FF0000"/>
                </a:solidFill>
                <a:latin typeface="Arial"/>
                <a:ea typeface="Arial"/>
                <a:cs typeface="Arial"/>
                <a:sym typeface="Arial"/>
              </a:rPr>
              <a:t>Fra økonomiaftalen:</a:t>
            </a:r>
            <a:endParaRPr/>
          </a:p>
          <a:p>
            <a:pPr marL="0" marR="0" lvl="0" indent="0" algn="l" rtl="0">
              <a:spcBef>
                <a:spcPts val="0"/>
              </a:spcBef>
              <a:spcAft>
                <a:spcPts val="0"/>
              </a:spcAft>
              <a:buNone/>
            </a:pPr>
            <a:r>
              <a:rPr lang="da-DK" sz="1800">
                <a:solidFill>
                  <a:srgbClr val="FF0000"/>
                </a:solidFill>
                <a:latin typeface="Arial"/>
                <a:ea typeface="Arial"/>
                <a:cs typeface="Arial"/>
                <a:sym typeface="Arial"/>
              </a:rPr>
              <a:t> Store besparelser på et specaislierede socialområde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624121" y="709494"/>
            <a:ext cx="9078144"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45454"/>
              <a:buNone/>
            </a:pPr>
            <a:r>
              <a:rPr lang="da-DK" b="1">
                <a:solidFill>
                  <a:srgbClr val="323F4F"/>
                </a:solidFill>
                <a:latin typeface="Arial"/>
                <a:ea typeface="Arial"/>
                <a:cs typeface="Arial"/>
                <a:sym typeface="Arial"/>
              </a:rPr>
              <a:t>Derfor var Kerteminde på min alarmliste for et år siden</a:t>
            </a:r>
            <a:endParaRPr/>
          </a:p>
        </p:txBody>
      </p:sp>
      <p:sp>
        <p:nvSpPr>
          <p:cNvPr id="116" name="Google Shape;116;p3"/>
          <p:cNvSpPr txBox="1">
            <a:spLocks noGrp="1"/>
          </p:cNvSpPr>
          <p:nvPr>
            <p:ph type="body" idx="1"/>
          </p:nvPr>
        </p:nvSpPr>
        <p:spPr>
          <a:xfrm>
            <a:off x="1041400" y="2309697"/>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r>
              <a:rPr lang="da-DK" sz="3200" b="1">
                <a:solidFill>
                  <a:srgbClr val="323F4F"/>
                </a:solidFill>
                <a:latin typeface="Arial"/>
                <a:ea typeface="Arial"/>
                <a:cs typeface="Arial"/>
                <a:sym typeface="Arial"/>
              </a:rPr>
              <a:t>Faresignaler:</a:t>
            </a:r>
            <a:endParaRPr/>
          </a:p>
          <a:p>
            <a:pPr marL="0" lvl="0" indent="0" algn="l" rtl="0">
              <a:lnSpc>
                <a:spcPct val="90000"/>
              </a:lnSpc>
              <a:spcBef>
                <a:spcPts val="1000"/>
              </a:spcBef>
              <a:spcAft>
                <a:spcPts val="0"/>
              </a:spcAft>
              <a:buSzPts val="1800"/>
              <a:buNone/>
            </a:pPr>
            <a:endParaRPr sz="3200" b="1">
              <a:solidFill>
                <a:srgbClr val="323F4F"/>
              </a:solidFill>
              <a:latin typeface="Arial"/>
              <a:ea typeface="Arial"/>
              <a:cs typeface="Arial"/>
              <a:sym typeface="Arial"/>
            </a:endParaRPr>
          </a:p>
          <a:p>
            <a:pPr marL="514350" lvl="0" indent="-514350" algn="l" rtl="0">
              <a:lnSpc>
                <a:spcPct val="90000"/>
              </a:lnSpc>
              <a:spcBef>
                <a:spcPts val="1000"/>
              </a:spcBef>
              <a:spcAft>
                <a:spcPts val="0"/>
              </a:spcAft>
              <a:buSzPts val="1800"/>
              <a:buFont typeface="Arial"/>
              <a:buAutoNum type="arabicPeriod"/>
            </a:pPr>
            <a:r>
              <a:rPr lang="da-DK" sz="3200" b="1">
                <a:solidFill>
                  <a:srgbClr val="323F4F"/>
                </a:solidFill>
              </a:rPr>
              <a:t>I er på vej mod at tømme kassen</a:t>
            </a:r>
            <a:endParaRPr/>
          </a:p>
          <a:p>
            <a:pPr marL="514350" lvl="0" indent="-514350" algn="l" rtl="0">
              <a:lnSpc>
                <a:spcPct val="90000"/>
              </a:lnSpc>
              <a:spcBef>
                <a:spcPts val="1000"/>
              </a:spcBef>
              <a:spcAft>
                <a:spcPts val="0"/>
              </a:spcAft>
              <a:buSzPts val="1800"/>
              <a:buFont typeface="Arial"/>
              <a:buAutoNum type="arabicPeriod"/>
            </a:pPr>
            <a:r>
              <a:rPr lang="da-DK" sz="3200" b="1">
                <a:solidFill>
                  <a:srgbClr val="323F4F"/>
                </a:solidFill>
              </a:rPr>
              <a:t>I har tradition for meget lav budgetdisciplin</a:t>
            </a:r>
            <a:endParaRPr/>
          </a:p>
          <a:p>
            <a:pPr marL="514350" lvl="0" indent="-514350" algn="l" rtl="0">
              <a:lnSpc>
                <a:spcPct val="90000"/>
              </a:lnSpc>
              <a:spcBef>
                <a:spcPts val="1000"/>
              </a:spcBef>
              <a:spcAft>
                <a:spcPts val="0"/>
              </a:spcAft>
              <a:buSzPts val="1800"/>
              <a:buFont typeface="Arial"/>
              <a:buAutoNum type="arabicPeriod"/>
            </a:pPr>
            <a:r>
              <a:rPr lang="da-DK" sz="3200" b="1">
                <a:solidFill>
                  <a:srgbClr val="323F4F"/>
                </a:solidFill>
              </a:rPr>
              <a:t>Jeg ser ikke nogen klar prioriteret strategi for økonomisk genopretning</a:t>
            </a:r>
            <a:endParaRPr/>
          </a:p>
        </p:txBody>
      </p:sp>
      <p:grpSp>
        <p:nvGrpSpPr>
          <p:cNvPr id="117" name="Google Shape;117;p3"/>
          <p:cNvGrpSpPr/>
          <p:nvPr/>
        </p:nvGrpSpPr>
        <p:grpSpPr>
          <a:xfrm>
            <a:off x="7867135" y="0"/>
            <a:ext cx="4324865" cy="2641149"/>
            <a:chOff x="6867015" y="-1"/>
            <a:chExt cx="5324985" cy="3251912"/>
          </a:xfrm>
        </p:grpSpPr>
        <p:sp>
          <p:nvSpPr>
            <p:cNvPr id="118" name="Google Shape;118;p3"/>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9" name="Google Shape;119;p3"/>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0" name="Google Shape;120;p3"/>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1" name="Google Shape;121;p3"/>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22" name="Google Shape;122;p3"/>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23" name="Google Shape;123;p3"/>
          <p:cNvSpPr/>
          <p:nvPr/>
        </p:nvSpPr>
        <p:spPr>
          <a:xfrm>
            <a:off x="9477822" y="1176034"/>
            <a:ext cx="2090057" cy="979038"/>
          </a:xfrm>
          <a:prstGeom prst="ellipse">
            <a:avLst/>
          </a:prstGeom>
          <a:solidFill>
            <a:srgbClr val="FFFF00"/>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3200" b="0" i="0" u="none" strike="noStrike" cap="none">
                <a:solidFill>
                  <a:schemeClr val="dk1"/>
                </a:solidFill>
                <a:latin typeface="Arial"/>
                <a:ea typeface="Arial"/>
                <a:cs typeface="Arial"/>
                <a:sym typeface="Arial"/>
              </a:rPr>
              <a:t>Maj 2023</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a:spLocks noGrp="1"/>
          </p:cNvSpPr>
          <p:nvPr>
            <p:ph type="title"/>
          </p:nvPr>
        </p:nvSpPr>
        <p:spPr>
          <a:xfrm>
            <a:off x="842692" y="1062462"/>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800"/>
              <a:buFont typeface="Calibri"/>
              <a:buNone/>
            </a:pPr>
            <a:r>
              <a:rPr lang="da-DK" sz="4800" b="1">
                <a:solidFill>
                  <a:srgbClr val="323F4F"/>
                </a:solidFill>
                <a:latin typeface="Calibri"/>
                <a:ea typeface="Calibri"/>
                <a:cs typeface="Calibri"/>
                <a:sym typeface="Calibri"/>
              </a:rPr>
              <a:t>To store barrierer: </a:t>
            </a:r>
            <a:endParaRPr/>
          </a:p>
        </p:txBody>
      </p:sp>
      <p:grpSp>
        <p:nvGrpSpPr>
          <p:cNvPr id="539" name="Google Shape;539;p30"/>
          <p:cNvGrpSpPr/>
          <p:nvPr/>
        </p:nvGrpSpPr>
        <p:grpSpPr>
          <a:xfrm>
            <a:off x="7867135" y="0"/>
            <a:ext cx="4324865" cy="2641149"/>
            <a:chOff x="6867015" y="-1"/>
            <a:chExt cx="5324985" cy="3251912"/>
          </a:xfrm>
        </p:grpSpPr>
        <p:sp>
          <p:nvSpPr>
            <p:cNvPr id="540" name="Google Shape;540;p30"/>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41" name="Google Shape;541;p30"/>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42" name="Google Shape;542;p30"/>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43" name="Google Shape;543;p30"/>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44" name="Google Shape;544;p30"/>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45" name="Google Shape;545;p30"/>
          <p:cNvSpPr txBox="1"/>
          <p:nvPr/>
        </p:nvSpPr>
        <p:spPr>
          <a:xfrm>
            <a:off x="1263886" y="1825960"/>
            <a:ext cx="8603006" cy="398429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50000"/>
              </a:lnSpc>
              <a:spcBef>
                <a:spcPts val="1000"/>
              </a:spcBef>
              <a:spcAft>
                <a:spcPts val="0"/>
              </a:spcAft>
              <a:buClr>
                <a:srgbClr val="323F4F"/>
              </a:buClr>
              <a:buSzPts val="3600"/>
              <a:buFont typeface="Arial"/>
              <a:buChar char="●"/>
            </a:pPr>
            <a:r>
              <a:rPr lang="da-DK" sz="3600" b="1" i="0" u="none" strike="noStrike" cap="none" dirty="0">
                <a:solidFill>
                  <a:srgbClr val="323F4F"/>
                </a:solidFill>
                <a:latin typeface="Calibri"/>
                <a:ea typeface="Calibri"/>
                <a:cs typeface="Calibri"/>
                <a:sym typeface="Calibri"/>
              </a:rPr>
              <a:t>Gammeldags sognerådspolitik eller udvalgsegoisme</a:t>
            </a:r>
            <a:endParaRPr sz="1800" dirty="0">
              <a:solidFill>
                <a:schemeClr val="dk1"/>
              </a:solidFill>
              <a:latin typeface="Arial"/>
              <a:ea typeface="Arial"/>
              <a:cs typeface="Arial"/>
              <a:sym typeface="Arial"/>
            </a:endParaRPr>
          </a:p>
          <a:p>
            <a:pPr marL="342900" marR="0" lvl="0" indent="-342900" algn="l" rtl="0">
              <a:lnSpc>
                <a:spcPct val="150000"/>
              </a:lnSpc>
              <a:spcBef>
                <a:spcPts val="1000"/>
              </a:spcBef>
              <a:spcAft>
                <a:spcPts val="0"/>
              </a:spcAft>
              <a:buClr>
                <a:srgbClr val="323F4F"/>
              </a:buClr>
              <a:buSzPts val="3600"/>
              <a:buFont typeface="Arial"/>
              <a:buChar char="●"/>
            </a:pPr>
            <a:r>
              <a:rPr lang="da-DK" sz="3600" b="1" i="0" u="none" strike="noStrike" cap="none" dirty="0">
                <a:solidFill>
                  <a:srgbClr val="323F4F"/>
                </a:solidFill>
                <a:latin typeface="Calibri"/>
                <a:ea typeface="Calibri"/>
                <a:cs typeface="Calibri"/>
                <a:sym typeface="Calibri"/>
              </a:rPr>
              <a:t>Silotænkning blandt topledere</a:t>
            </a:r>
            <a:br>
              <a:rPr lang="da-DK" sz="3600" b="1" i="0" u="none" strike="noStrike" cap="none" dirty="0">
                <a:solidFill>
                  <a:srgbClr val="323F4F"/>
                </a:solidFill>
                <a:latin typeface="Calibri"/>
                <a:ea typeface="Calibri"/>
                <a:cs typeface="Calibri"/>
                <a:sym typeface="Calibri"/>
              </a:rPr>
            </a:br>
            <a:endParaRPr sz="36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pic>
        <p:nvPicPr>
          <p:cNvPr id="546" name="Google Shape;546;p30" descr="Bank kontur"/>
          <p:cNvPicPr preferRelativeResize="0"/>
          <p:nvPr/>
        </p:nvPicPr>
        <p:blipFill rotWithShape="1">
          <a:blip r:embed="rId4">
            <a:alphaModFix/>
          </a:blip>
          <a:srcRect/>
          <a:stretch/>
        </p:blipFill>
        <p:spPr>
          <a:xfrm>
            <a:off x="9077610" y="3681314"/>
            <a:ext cx="3053889" cy="3001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5"/>
                                        </p:tgtEl>
                                        <p:attrNameLst>
                                          <p:attrName>style.visibility</p:attrName>
                                        </p:attrNameLst>
                                      </p:cBhvr>
                                      <p:to>
                                        <p:strVal val="visible"/>
                                      </p:to>
                                    </p:set>
                                    <p:animEffect transition="in" filter="fade">
                                      <p:cBhvr>
                                        <p:cTn id="7" dur="500"/>
                                        <p:tgtEl>
                                          <p:spTgt spid="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1"/>
          <p:cNvSpPr txBox="1">
            <a:spLocks noGrp="1"/>
          </p:cNvSpPr>
          <p:nvPr>
            <p:ph type="title"/>
          </p:nvPr>
        </p:nvSpPr>
        <p:spPr>
          <a:xfrm>
            <a:off x="624121" y="709494"/>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000"/>
              <a:buFont typeface="Calibri"/>
              <a:buNone/>
            </a:pPr>
            <a:r>
              <a:rPr lang="da-DK" sz="4000" b="1">
                <a:solidFill>
                  <a:srgbClr val="323F4F"/>
                </a:solidFill>
                <a:latin typeface="Calibri"/>
                <a:ea typeface="Calibri"/>
                <a:cs typeface="Calibri"/>
                <a:sym typeface="Calibri"/>
              </a:rPr>
              <a:t>Mit bud på processen:</a:t>
            </a:r>
            <a:endParaRPr/>
          </a:p>
        </p:txBody>
      </p:sp>
      <p:grpSp>
        <p:nvGrpSpPr>
          <p:cNvPr id="552" name="Google Shape;552;p31"/>
          <p:cNvGrpSpPr/>
          <p:nvPr/>
        </p:nvGrpSpPr>
        <p:grpSpPr>
          <a:xfrm>
            <a:off x="7867135" y="0"/>
            <a:ext cx="4324865" cy="2641149"/>
            <a:chOff x="6867015" y="-1"/>
            <a:chExt cx="5324985" cy="3251912"/>
          </a:xfrm>
        </p:grpSpPr>
        <p:sp>
          <p:nvSpPr>
            <p:cNvPr id="553" name="Google Shape;553;p31"/>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54" name="Google Shape;554;p31"/>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55" name="Google Shape;555;p31"/>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56" name="Google Shape;556;p31"/>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57" name="Google Shape;557;p31"/>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58" name="Google Shape;558;p31"/>
          <p:cNvSpPr txBox="1"/>
          <p:nvPr/>
        </p:nvSpPr>
        <p:spPr>
          <a:xfrm>
            <a:off x="871304" y="1285919"/>
            <a:ext cx="8603006" cy="398429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50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Forvaltning og byråd laver i fællesskab langsigtede planer (3-4 år frem i tiden)</a:t>
            </a:r>
            <a:endParaRPr sz="1800" b="0" i="0" u="none" strike="noStrike" cap="none" dirty="0">
              <a:solidFill>
                <a:schemeClr val="dk1"/>
              </a:solidFill>
              <a:latin typeface="Arial"/>
              <a:ea typeface="Arial"/>
              <a:cs typeface="Arial"/>
              <a:sym typeface="Arial"/>
            </a:endParaRPr>
          </a:p>
          <a:p>
            <a:pPr marL="342900" marR="0" lvl="0" indent="-342900" algn="l" rtl="0">
              <a:lnSpc>
                <a:spcPct val="150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Store tværgående reformer</a:t>
            </a:r>
            <a:endParaRPr sz="1800" b="0" i="0" u="none" strike="noStrike" cap="none" dirty="0">
              <a:solidFill>
                <a:schemeClr val="dk1"/>
              </a:solidFill>
              <a:latin typeface="Arial"/>
              <a:ea typeface="Arial"/>
              <a:cs typeface="Arial"/>
              <a:sym typeface="Arial"/>
            </a:endParaRPr>
          </a:p>
          <a:p>
            <a:pPr marL="342900" marR="0" lvl="0" indent="-342900" algn="l" rtl="0">
              <a:lnSpc>
                <a:spcPct val="150000"/>
              </a:lnSpc>
              <a:spcBef>
                <a:spcPts val="1000"/>
              </a:spcBef>
              <a:spcAft>
                <a:spcPts val="0"/>
              </a:spcAft>
              <a:buClr>
                <a:srgbClr val="323F4F"/>
              </a:buClr>
              <a:buSzPts val="2800"/>
              <a:buFont typeface="Arial"/>
              <a:buChar char="●"/>
            </a:pPr>
            <a:r>
              <a:rPr lang="da-DK" sz="2800" b="1" i="0" u="none" strike="noStrike" cap="none" dirty="0">
                <a:solidFill>
                  <a:srgbClr val="323F4F"/>
                </a:solidFill>
                <a:latin typeface="Calibri"/>
                <a:ea typeface="Calibri"/>
                <a:cs typeface="Calibri"/>
                <a:sym typeface="Calibri"/>
              </a:rPr>
              <a:t>Hvert enkelt direktørområde udarbejder langsigtede strategiplaner – som også indeholder prioriteringer og effektiviseringer.</a:t>
            </a:r>
            <a:br>
              <a:rPr lang="da-DK" sz="2800" b="1" i="0" u="none" strike="noStrike" cap="none" dirty="0">
                <a:solidFill>
                  <a:srgbClr val="323F4F"/>
                </a:solidFill>
                <a:latin typeface="Calibri"/>
                <a:ea typeface="Calibri"/>
                <a:cs typeface="Calibri"/>
                <a:sym typeface="Calibri"/>
              </a:rPr>
            </a:b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pic>
        <p:nvPicPr>
          <p:cNvPr id="559" name="Google Shape;559;p31" descr="Bank kontur"/>
          <p:cNvPicPr preferRelativeResize="0"/>
          <p:nvPr/>
        </p:nvPicPr>
        <p:blipFill rotWithShape="1">
          <a:blip r:embed="rId4">
            <a:alphaModFix/>
          </a:blip>
          <a:srcRect/>
          <a:stretch/>
        </p:blipFill>
        <p:spPr>
          <a:xfrm>
            <a:off x="9077610" y="3681314"/>
            <a:ext cx="3053889" cy="30013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8"/>
                                        </p:tgtEl>
                                        <p:attrNameLst>
                                          <p:attrName>style.visibility</p:attrName>
                                        </p:attrNameLst>
                                      </p:cBhvr>
                                      <p:to>
                                        <p:strVal val="visible"/>
                                      </p:to>
                                    </p:set>
                                    <p:animEffect transition="in" filter="fade">
                                      <p:cBhvr>
                                        <p:cTn id="7" dur="500"/>
                                        <p:tgtEl>
                                          <p:spTgt spid="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2"/>
          <p:cNvSpPr txBox="1">
            <a:spLocks noGrp="1"/>
          </p:cNvSpPr>
          <p:nvPr>
            <p:ph type="title"/>
          </p:nvPr>
        </p:nvSpPr>
        <p:spPr>
          <a:xfrm>
            <a:off x="842692" y="1062462"/>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800"/>
              <a:buFont typeface="Calibri"/>
              <a:buNone/>
            </a:pPr>
            <a:r>
              <a:rPr lang="da-DK" sz="4800" b="1">
                <a:solidFill>
                  <a:srgbClr val="323F4F"/>
                </a:solidFill>
                <a:latin typeface="Calibri"/>
                <a:ea typeface="Calibri"/>
                <a:cs typeface="Calibri"/>
                <a:sym typeface="Calibri"/>
              </a:rPr>
              <a:t>Mine fem bedste råd:</a:t>
            </a:r>
            <a:endParaRPr/>
          </a:p>
        </p:txBody>
      </p:sp>
      <p:grpSp>
        <p:nvGrpSpPr>
          <p:cNvPr id="565" name="Google Shape;565;p32"/>
          <p:cNvGrpSpPr/>
          <p:nvPr/>
        </p:nvGrpSpPr>
        <p:grpSpPr>
          <a:xfrm>
            <a:off x="7867135" y="0"/>
            <a:ext cx="4324865" cy="2641149"/>
            <a:chOff x="6867015" y="-1"/>
            <a:chExt cx="5324985" cy="3251912"/>
          </a:xfrm>
        </p:grpSpPr>
        <p:sp>
          <p:nvSpPr>
            <p:cNvPr id="566" name="Google Shape;566;p32"/>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67" name="Google Shape;567;p32"/>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68" name="Google Shape;568;p32"/>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69" name="Google Shape;569;p32"/>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70" name="Google Shape;570;p32"/>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71" name="Google Shape;571;p32"/>
          <p:cNvSpPr txBox="1"/>
          <p:nvPr/>
        </p:nvSpPr>
        <p:spPr>
          <a:xfrm>
            <a:off x="920291" y="1819598"/>
            <a:ext cx="8603006" cy="398429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dirty="0">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Politikerne holder fingrene fra daglig drift</a:t>
            </a: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Byrådet skal have fokus på de store og langsigtede linjer</a:t>
            </a: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Direktion skal fokusere på det strategiske og overlade driften til lederne</a:t>
            </a:r>
            <a:endParaRPr sz="18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Både byråd og direktion skal accepterer, at der sker fejl</a:t>
            </a:r>
            <a:endParaRPr sz="1800" b="0" i="0" u="none" strike="noStrike" cap="none" dirty="0">
              <a:solidFill>
                <a:schemeClr val="dk1"/>
              </a:solidFill>
              <a:latin typeface="Arial"/>
              <a:ea typeface="Arial"/>
              <a:cs typeface="Arial"/>
              <a:sym typeface="Arial"/>
            </a:endParaRPr>
          </a:p>
          <a:p>
            <a:pPr marL="342900" marR="0" lvl="0" indent="-190500" algn="l" rtl="0">
              <a:lnSpc>
                <a:spcPct val="100000"/>
              </a:lnSpc>
              <a:spcBef>
                <a:spcPts val="1000"/>
              </a:spcBef>
              <a:spcAft>
                <a:spcPts val="0"/>
              </a:spcAft>
              <a:buClr>
                <a:schemeClr val="dk1"/>
              </a:buClr>
              <a:buSzPts val="2400"/>
              <a:buFont typeface="Arial"/>
              <a:buNone/>
            </a:pPr>
            <a:endParaRPr sz="2400" b="1" i="0" u="none" strike="noStrike" cap="none" dirty="0">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dirty="0">
                <a:solidFill>
                  <a:srgbClr val="323F4F"/>
                </a:solidFill>
                <a:latin typeface="Calibri"/>
                <a:ea typeface="Calibri"/>
                <a:cs typeface="Calibri"/>
                <a:sym typeface="Calibri"/>
              </a:rPr>
              <a:t>Gør op med selvtilstrækkeligheden – Se nysgerrigt på andre!</a:t>
            </a:r>
            <a:endParaRPr sz="2400" b="1" i="0" u="none" strike="noStrike" cap="none" dirty="0">
              <a:solidFill>
                <a:srgbClr val="323F4F"/>
              </a:solidFill>
              <a:latin typeface="Calibri"/>
              <a:ea typeface="Calibri"/>
              <a:cs typeface="Calibri"/>
              <a:sym typeface="Calibri"/>
            </a:endParaRPr>
          </a:p>
          <a:p>
            <a:pPr marL="0" marR="0" lvl="0" indent="0" algn="l" rtl="0">
              <a:lnSpc>
                <a:spcPct val="150000"/>
              </a:lnSpc>
              <a:spcBef>
                <a:spcPts val="1000"/>
              </a:spcBef>
              <a:spcAft>
                <a:spcPts val="0"/>
              </a:spcAft>
              <a:buClr>
                <a:srgbClr val="323F4F"/>
              </a:buClr>
              <a:buSzPts val="3600"/>
              <a:buFont typeface="Arial"/>
              <a:buNone/>
            </a:pPr>
            <a:r>
              <a:rPr lang="da-DK" sz="3600" b="1" i="0" u="none" strike="noStrike" cap="none" dirty="0">
                <a:solidFill>
                  <a:srgbClr val="323F4F"/>
                </a:solidFill>
                <a:latin typeface="Calibri"/>
                <a:ea typeface="Calibri"/>
                <a:cs typeface="Calibri"/>
                <a:sym typeface="Calibri"/>
              </a:rPr>
              <a:t> </a:t>
            </a:r>
            <a:endParaRPr sz="1800" b="0" i="0" u="none" strike="noStrike" cap="none" dirty="0">
              <a:solidFill>
                <a:schemeClr val="dk1"/>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dirty="0">
              <a:solidFill>
                <a:srgbClr val="323F4F"/>
              </a:solidFill>
              <a:latin typeface="Calibri"/>
              <a:ea typeface="Calibri"/>
              <a:cs typeface="Calibri"/>
              <a:sym typeface="Calibri"/>
            </a:endParaRPr>
          </a:p>
        </p:txBody>
      </p:sp>
      <p:pic>
        <p:nvPicPr>
          <p:cNvPr id="572" name="Google Shape;572;p32" descr="Skolebygning kontur"/>
          <p:cNvPicPr preferRelativeResize="0"/>
          <p:nvPr/>
        </p:nvPicPr>
        <p:blipFill rotWithShape="1">
          <a:blip r:embed="rId4">
            <a:alphaModFix/>
          </a:blip>
          <a:srcRect/>
          <a:stretch/>
        </p:blipFill>
        <p:spPr>
          <a:xfrm>
            <a:off x="9155209" y="3811744"/>
            <a:ext cx="2898692" cy="28986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1"/>
                                        </p:tgtEl>
                                        <p:attrNameLst>
                                          <p:attrName>style.visibility</p:attrName>
                                        </p:attrNameLst>
                                      </p:cBhvr>
                                      <p:to>
                                        <p:strVal val="visible"/>
                                      </p:to>
                                    </p:set>
                                    <p:animEffect transition="in" filter="fade">
                                      <p:cBhvr>
                                        <p:cTn id="7" dur="500"/>
                                        <p:tgtEl>
                                          <p:spTgt spid="571"/>
                                        </p:tgtEl>
                                      </p:cBhvr>
                                    </p:animEffect>
                                  </p:childTnLst>
                                </p:cTn>
                              </p:par>
                              <p:par>
                                <p:cTn id="8" presetID="10" presetClass="entr" presetSubtype="0" fill="hold" nodeType="withEffect">
                                  <p:stCondLst>
                                    <p:cond delay="0"/>
                                  </p:stCondLst>
                                  <p:childTnLst>
                                    <p:set>
                                      <p:cBhvr>
                                        <p:cTn id="9" dur="1" fill="hold">
                                          <p:stCondLst>
                                            <p:cond delay="0"/>
                                          </p:stCondLst>
                                        </p:cTn>
                                        <p:tgtEl>
                                          <p:spTgt spid="572"/>
                                        </p:tgtEl>
                                        <p:attrNameLst>
                                          <p:attrName>style.visibility</p:attrName>
                                        </p:attrNameLst>
                                      </p:cBhvr>
                                      <p:to>
                                        <p:strVal val="visible"/>
                                      </p:to>
                                    </p:set>
                                    <p:animEffect transition="in" filter="fade">
                                      <p:cBhvr>
                                        <p:cTn id="10" dur="500"/>
                                        <p:tgtEl>
                                          <p:spTgt spid="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33"/>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323F4F"/>
              </a:buClr>
              <a:buSzPts val="4800"/>
              <a:buFont typeface="Calibri"/>
              <a:buNone/>
            </a:pPr>
            <a:r>
              <a:rPr lang="da-DK" sz="4800" b="1">
                <a:solidFill>
                  <a:srgbClr val="323F4F"/>
                </a:solidFill>
                <a:latin typeface="Calibri"/>
                <a:ea typeface="Calibri"/>
                <a:cs typeface="Calibri"/>
                <a:sym typeface="Calibri"/>
              </a:rPr>
              <a:t>I nysgerrighedens ånd:</a:t>
            </a:r>
            <a:endParaRPr/>
          </a:p>
        </p:txBody>
      </p:sp>
      <p:grpSp>
        <p:nvGrpSpPr>
          <p:cNvPr id="578" name="Google Shape;578;p33"/>
          <p:cNvGrpSpPr/>
          <p:nvPr/>
        </p:nvGrpSpPr>
        <p:grpSpPr>
          <a:xfrm>
            <a:off x="7867135" y="0"/>
            <a:ext cx="4324865" cy="2641149"/>
            <a:chOff x="6867015" y="-1"/>
            <a:chExt cx="5324985" cy="3251912"/>
          </a:xfrm>
        </p:grpSpPr>
        <p:sp>
          <p:nvSpPr>
            <p:cNvPr id="579" name="Google Shape;579;p33"/>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80" name="Google Shape;580;p33"/>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81" name="Google Shape;581;p33"/>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582" name="Google Shape;582;p33"/>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583" name="Google Shape;583;p33"/>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584" name="Google Shape;584;p33"/>
          <p:cNvSpPr txBox="1"/>
          <p:nvPr/>
        </p:nvSpPr>
        <p:spPr>
          <a:xfrm>
            <a:off x="1025100" y="881140"/>
            <a:ext cx="8603006" cy="398429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a:solidFill>
                  <a:srgbClr val="323F4F"/>
                </a:solidFill>
                <a:latin typeface="Calibri"/>
                <a:ea typeface="Calibri"/>
                <a:cs typeface="Calibri"/>
                <a:sym typeface="Calibri"/>
              </a:rPr>
              <a:t>Flerårigt budget i Frederikshavn</a:t>
            </a:r>
            <a:endParaRPr sz="2400" b="1" i="0" u="none" strike="noStrike" cap="none">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a:solidFill>
                  <a:srgbClr val="323F4F"/>
                </a:solidFill>
                <a:latin typeface="Calibri"/>
                <a:ea typeface="Calibri"/>
                <a:cs typeface="Calibri"/>
                <a:sym typeface="Calibri"/>
              </a:rPr>
              <a:t>Ledelsesfilosofien i Vejle</a:t>
            </a:r>
            <a:endParaRPr sz="2400" b="1" i="0" u="none" strike="noStrike" cap="none">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a:solidFill>
                  <a:srgbClr val="323F4F"/>
                </a:solidFill>
                <a:latin typeface="Calibri"/>
                <a:ea typeface="Calibri"/>
                <a:cs typeface="Calibri"/>
                <a:sym typeface="Calibri"/>
              </a:rPr>
              <a:t>Kig på de frisatte kommuner – massere af inspiration</a:t>
            </a:r>
            <a:endParaRPr sz="2400" b="1" i="0" u="none" strike="noStrike" cap="none">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a:solidFill>
                  <a:srgbClr val="323F4F"/>
                </a:solidFill>
                <a:latin typeface="Calibri"/>
                <a:ea typeface="Calibri"/>
                <a:cs typeface="Calibri"/>
                <a:sym typeface="Calibri"/>
              </a:rPr>
              <a:t>Viborgs oprydning i unødvendige strategier og politikker</a:t>
            </a:r>
            <a:endParaRPr sz="1800">
              <a:solidFill>
                <a:schemeClr val="dk1"/>
              </a:solidFill>
              <a:latin typeface="Arial"/>
              <a:ea typeface="Arial"/>
              <a:cs typeface="Arial"/>
              <a:sym typeface="Arial"/>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a:solidFill>
                  <a:srgbClr val="323F4F"/>
                </a:solidFill>
                <a:latin typeface="Calibri"/>
                <a:ea typeface="Calibri"/>
                <a:cs typeface="Calibri"/>
                <a:sym typeface="Calibri"/>
              </a:rPr>
              <a:t>Strukturanalyser fra Billund</a:t>
            </a:r>
            <a:endParaRPr sz="2400" b="1" i="0" u="none" strike="noStrike" cap="none">
              <a:solidFill>
                <a:srgbClr val="323F4F"/>
              </a:solidFill>
              <a:latin typeface="Calibri"/>
              <a:ea typeface="Calibri"/>
              <a:cs typeface="Calibri"/>
              <a:sym typeface="Calibri"/>
            </a:endParaRPr>
          </a:p>
          <a:p>
            <a:pPr marL="0" marR="0" lvl="0" indent="0" algn="l" rtl="0">
              <a:lnSpc>
                <a:spcPct val="100000"/>
              </a:lnSpc>
              <a:spcBef>
                <a:spcPts val="1000"/>
              </a:spcBef>
              <a:spcAft>
                <a:spcPts val="0"/>
              </a:spcAft>
              <a:buClr>
                <a:schemeClr val="dk1"/>
              </a:buClr>
              <a:buSzPts val="2400"/>
              <a:buFont typeface="Arial"/>
              <a:buNone/>
            </a:pPr>
            <a:endParaRPr sz="2400" b="1" i="0" u="none" strike="noStrike" cap="none">
              <a:solidFill>
                <a:srgbClr val="323F4F"/>
              </a:solidFill>
              <a:latin typeface="Calibri"/>
              <a:ea typeface="Calibri"/>
              <a:cs typeface="Calibri"/>
              <a:sym typeface="Calibri"/>
            </a:endParaRPr>
          </a:p>
          <a:p>
            <a:pPr marL="0" marR="0" lvl="0" indent="0" algn="l" rtl="0">
              <a:lnSpc>
                <a:spcPct val="100000"/>
              </a:lnSpc>
              <a:spcBef>
                <a:spcPts val="1000"/>
              </a:spcBef>
              <a:spcAft>
                <a:spcPts val="0"/>
              </a:spcAft>
              <a:buClr>
                <a:srgbClr val="323F4F"/>
              </a:buClr>
              <a:buSzPts val="2400"/>
              <a:buFont typeface="Calibri"/>
              <a:buNone/>
            </a:pPr>
            <a:r>
              <a:rPr lang="da-DK" sz="2400" b="1" i="0" u="none" strike="noStrike" cap="none">
                <a:solidFill>
                  <a:srgbClr val="323F4F"/>
                </a:solidFill>
                <a:latin typeface="Calibri"/>
                <a:ea typeface="Calibri"/>
                <a:cs typeface="Calibri"/>
                <a:sym typeface="Calibri"/>
              </a:rPr>
              <a:t>Og der er mange flere </a:t>
            </a:r>
            <a:endParaRPr sz="180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323F4F"/>
              </a:buClr>
              <a:buSzPts val="2400"/>
              <a:buFont typeface="Calibri"/>
              <a:buNone/>
            </a:pPr>
            <a:r>
              <a:rPr lang="da-DK" sz="2400" b="1" i="0" u="none" strike="noStrike" cap="none">
                <a:solidFill>
                  <a:srgbClr val="323F4F"/>
                </a:solidFill>
                <a:latin typeface="Calibri"/>
                <a:ea typeface="Calibri"/>
                <a:cs typeface="Calibri"/>
                <a:sym typeface="Calibri"/>
              </a:rPr>
              <a:t>Gør op med selvtilstrækkeligheden – Se nysgerrigt på andre!</a:t>
            </a:r>
            <a:endParaRPr sz="1800" b="0" i="0" u="none" strike="noStrike" cap="none">
              <a:solidFill>
                <a:schemeClr val="dk1"/>
              </a:solidFill>
              <a:latin typeface="Arial"/>
              <a:ea typeface="Arial"/>
              <a:cs typeface="Arial"/>
              <a:sym typeface="Arial"/>
            </a:endParaRPr>
          </a:p>
          <a:p>
            <a:pPr marL="0" marR="0" lvl="0" indent="0" algn="l" rtl="0">
              <a:lnSpc>
                <a:spcPct val="150000"/>
              </a:lnSpc>
              <a:spcBef>
                <a:spcPts val="1000"/>
              </a:spcBef>
              <a:spcAft>
                <a:spcPts val="0"/>
              </a:spcAft>
              <a:buClr>
                <a:srgbClr val="323F4F"/>
              </a:buClr>
              <a:buSzPts val="3600"/>
              <a:buFont typeface="Arial"/>
              <a:buNone/>
            </a:pPr>
            <a:r>
              <a:rPr lang="da-DK" sz="3600" b="1" i="0" u="none" strike="noStrike" cap="none">
                <a:solidFill>
                  <a:srgbClr val="323F4F"/>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pic>
        <p:nvPicPr>
          <p:cNvPr id="585" name="Google Shape;585;p33" descr="Skolebygning kontur"/>
          <p:cNvPicPr preferRelativeResize="0"/>
          <p:nvPr/>
        </p:nvPicPr>
        <p:blipFill rotWithShape="1">
          <a:blip r:embed="rId4">
            <a:alphaModFix/>
          </a:blip>
          <a:srcRect/>
          <a:stretch/>
        </p:blipFill>
        <p:spPr>
          <a:xfrm>
            <a:off x="9155209" y="3811744"/>
            <a:ext cx="2898692" cy="28986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4"/>
                                        </p:tgtEl>
                                        <p:attrNameLst>
                                          <p:attrName>style.visibility</p:attrName>
                                        </p:attrNameLst>
                                      </p:cBhvr>
                                      <p:to>
                                        <p:strVal val="visible"/>
                                      </p:to>
                                    </p:set>
                                    <p:animEffect transition="in" filter="fade">
                                      <p:cBhvr>
                                        <p:cTn id="7" dur="500"/>
                                        <p:tgtEl>
                                          <p:spTgt spid="584"/>
                                        </p:tgtEl>
                                      </p:cBhvr>
                                    </p:animEffect>
                                  </p:childTnLst>
                                </p:cTn>
                              </p:par>
                              <p:par>
                                <p:cTn id="8" presetID="10" presetClass="entr" presetSubtype="0" fill="hold" nodeType="withEffect">
                                  <p:stCondLst>
                                    <p:cond delay="0"/>
                                  </p:stCondLst>
                                  <p:childTnLst>
                                    <p:set>
                                      <p:cBhvr>
                                        <p:cTn id="9" dur="1" fill="hold">
                                          <p:stCondLst>
                                            <p:cond delay="0"/>
                                          </p:stCondLst>
                                        </p:cTn>
                                        <p:tgtEl>
                                          <p:spTgt spid="585"/>
                                        </p:tgtEl>
                                        <p:attrNameLst>
                                          <p:attrName>style.visibility</p:attrName>
                                        </p:attrNameLst>
                                      </p:cBhvr>
                                      <p:to>
                                        <p:strVal val="visible"/>
                                      </p:to>
                                    </p:set>
                                    <p:animEffect transition="in" filter="fade">
                                      <p:cBhvr>
                                        <p:cTn id="10" dur="500"/>
                                        <p:tgtEl>
                                          <p:spTgt spid="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34"/>
          <p:cNvSpPr/>
          <p:nvPr/>
        </p:nvSpPr>
        <p:spPr>
          <a:xfrm>
            <a:off x="0" y="-1"/>
            <a:ext cx="12191695" cy="68520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1" name="Google Shape;591;p34"/>
          <p:cNvSpPr/>
          <p:nvPr/>
        </p:nvSpPr>
        <p:spPr>
          <a:xfrm>
            <a:off x="305" y="0"/>
            <a:ext cx="1219169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592" name="Google Shape;592;p34"/>
          <p:cNvPicPr preferRelativeResize="0"/>
          <p:nvPr/>
        </p:nvPicPr>
        <p:blipFill rotWithShape="1">
          <a:blip r:embed="rId3">
            <a:alphaModFix/>
          </a:blip>
          <a:srcRect/>
          <a:stretch/>
        </p:blipFill>
        <p:spPr>
          <a:xfrm>
            <a:off x="360790" y="3358125"/>
            <a:ext cx="4141760" cy="1056149"/>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grpSp>
        <p:nvGrpSpPr>
          <p:cNvPr id="593" name="Google Shape;593;p34"/>
          <p:cNvGrpSpPr/>
          <p:nvPr/>
        </p:nvGrpSpPr>
        <p:grpSpPr>
          <a:xfrm>
            <a:off x="-4253" y="-5977"/>
            <a:ext cx="6238675" cy="6863979"/>
            <a:chOff x="305" y="-5977"/>
            <a:chExt cx="6238675" cy="6863979"/>
          </a:xfrm>
        </p:grpSpPr>
        <p:sp>
          <p:nvSpPr>
            <p:cNvPr id="594" name="Google Shape;594;p34"/>
            <p:cNvSpPr/>
            <p:nvPr/>
          </p:nvSpPr>
          <p:spPr>
            <a:xfrm flipH="1">
              <a:off x="305" y="34854"/>
              <a:ext cx="6028697" cy="6817170"/>
            </a:xfrm>
            <a:custGeom>
              <a:avLst/>
              <a:gdLst/>
              <a:ahLst/>
              <a:cxnLst/>
              <a:rect l="l" t="t" r="r" b="b"/>
              <a:pathLst>
                <a:path w="6028697" h="6817170" extrusionOk="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5" name="Google Shape;595;p34"/>
            <p:cNvSpPr/>
            <p:nvPr/>
          </p:nvSpPr>
          <p:spPr>
            <a:xfrm flipH="1">
              <a:off x="305" y="1"/>
              <a:ext cx="6165116"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96" name="Google Shape;596;p34"/>
            <p:cNvSpPr/>
            <p:nvPr/>
          </p:nvSpPr>
          <p:spPr>
            <a:xfrm flipH="1">
              <a:off x="305" y="-5977"/>
              <a:ext cx="6238675" cy="6858001"/>
            </a:xfrm>
            <a:custGeom>
              <a:avLst/>
              <a:gdLst/>
              <a:ahLst/>
              <a:cxnLst/>
              <a:rect l="l" t="t" r="r" b="b"/>
              <a:pathLst>
                <a:path w="6264586" h="6858001" extrusionOk="0">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597" name="Google Shape;597;p34"/>
          <p:cNvSpPr txBox="1"/>
          <p:nvPr/>
        </p:nvSpPr>
        <p:spPr>
          <a:xfrm>
            <a:off x="8190122" y="3358125"/>
            <a:ext cx="1972313" cy="1297115"/>
          </a:xfrm>
          <a:prstGeom prst="rect">
            <a:avLst/>
          </a:prstGeom>
          <a:noFill/>
          <a:ln>
            <a:noFill/>
          </a:ln>
        </p:spPr>
        <p:txBody>
          <a:bodyPr spcFirstLastPara="1" wrap="square" lIns="91425" tIns="45700" rIns="91425" bIns="45700" anchor="t" anchorCtr="0">
            <a:normAutofit fontScale="90000"/>
          </a:bodyPr>
          <a:lstStyle/>
          <a:p>
            <a:pPr marL="0" marR="0" lvl="0" indent="0" algn="l" rtl="0">
              <a:lnSpc>
                <a:spcPct val="90000"/>
              </a:lnSpc>
              <a:spcBef>
                <a:spcPts val="0"/>
              </a:spcBef>
              <a:spcAft>
                <a:spcPts val="0"/>
              </a:spcAft>
              <a:buClr>
                <a:srgbClr val="44546A"/>
              </a:buClr>
              <a:buSzPct val="100000"/>
              <a:buFont typeface="Calibri"/>
              <a:buNone/>
            </a:pPr>
            <a:r>
              <a:rPr lang="da-DK" sz="8800" b="1" i="0" u="none" strike="noStrike" cap="none">
                <a:solidFill>
                  <a:srgbClr val="44546A"/>
                </a:solidFill>
                <a:latin typeface="Calibri"/>
                <a:ea typeface="Calibri"/>
                <a:cs typeface="Calibri"/>
                <a:sym typeface="Calibri"/>
              </a:rPr>
              <a:t>TAK</a:t>
            </a:r>
            <a:endParaRPr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grpSp>
        <p:nvGrpSpPr>
          <p:cNvPr id="128" name="Google Shape;128;p4"/>
          <p:cNvGrpSpPr/>
          <p:nvPr/>
        </p:nvGrpSpPr>
        <p:grpSpPr>
          <a:xfrm>
            <a:off x="7867135" y="0"/>
            <a:ext cx="4324865" cy="2641149"/>
            <a:chOff x="6867015" y="-1"/>
            <a:chExt cx="5324985" cy="3251912"/>
          </a:xfrm>
        </p:grpSpPr>
        <p:sp>
          <p:nvSpPr>
            <p:cNvPr id="129" name="Google Shape;129;p4"/>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0" name="Google Shape;130;p4"/>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1" name="Google Shape;131;p4"/>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2" name="Google Shape;132;p4"/>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pic>
        <p:nvPicPr>
          <p:cNvPr id="133" name="Google Shape;133;p4"/>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34" name="Google Shape;134;p4"/>
          <p:cNvSpPr txBox="1">
            <a:spLocks noGrp="1"/>
          </p:cNvSpPr>
          <p:nvPr>
            <p:ph type="title"/>
          </p:nvPr>
        </p:nvSpPr>
        <p:spPr>
          <a:xfrm>
            <a:off x="361506" y="677060"/>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ct val="135802"/>
              <a:buFont typeface="Calibri"/>
              <a:buNone/>
            </a:pPr>
            <a:r>
              <a:rPr lang="da-DK" sz="3600" b="1">
                <a:solidFill>
                  <a:srgbClr val="323F4F"/>
                </a:solidFill>
                <a:latin typeface="Arial"/>
                <a:ea typeface="Arial"/>
                <a:cs typeface="Arial"/>
                <a:sym typeface="Arial"/>
              </a:rPr>
              <a:t>Hvad betyder det at blive sat under administration?</a:t>
            </a:r>
            <a:endParaRPr sz="3600">
              <a:solidFill>
                <a:srgbClr val="323F4F"/>
              </a:solidFill>
            </a:endParaRPr>
          </a:p>
        </p:txBody>
      </p:sp>
      <p:sp>
        <p:nvSpPr>
          <p:cNvPr id="135" name="Google Shape;135;p4"/>
          <p:cNvSpPr txBox="1"/>
          <p:nvPr/>
        </p:nvSpPr>
        <p:spPr>
          <a:xfrm>
            <a:off x="475664" y="2435192"/>
            <a:ext cx="9719390" cy="44012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2800" b="1" i="0" u="none" strike="noStrike" cap="none" dirty="0">
                <a:solidFill>
                  <a:srgbClr val="323F4F"/>
                </a:solidFill>
                <a:highlight>
                  <a:srgbClr val="FFFFFF"/>
                </a:highlight>
                <a:latin typeface="Calibri"/>
                <a:ea typeface="Calibri"/>
                <a:cs typeface="Calibri"/>
                <a:sym typeface="Calibri"/>
              </a:rPr>
              <a:t>”Der er ingen kære mor. Det er barskt, barskt, barskt. Og hvis ikke man selv kan lægge en plan for, hvordan man får rettet økonomien op, laver ministeriet budgetterne for dig. Og deres regnedrenge har altså intet forhold til idrætsforeninger, svømmeklubber og så videre. De skal bare have pengene til at passe.”</a:t>
            </a:r>
            <a:endParaRPr dirty="0"/>
          </a:p>
          <a:p>
            <a:pPr marL="0" marR="0" lvl="0" indent="0" algn="l" rtl="0">
              <a:spcBef>
                <a:spcPts val="0"/>
              </a:spcBef>
              <a:spcAft>
                <a:spcPts val="0"/>
              </a:spcAft>
              <a:buNone/>
            </a:pPr>
            <a:endParaRPr sz="2800" b="1" dirty="0">
              <a:solidFill>
                <a:srgbClr val="323F4F"/>
              </a:solidFill>
              <a:highlight>
                <a:srgbClr val="FFFFFF"/>
              </a:highlight>
              <a:latin typeface="Calibri"/>
              <a:ea typeface="Calibri"/>
              <a:cs typeface="Calibri"/>
              <a:sym typeface="Calibri"/>
            </a:endParaRPr>
          </a:p>
          <a:p>
            <a:pPr marL="0" marR="0" lvl="0" indent="0" algn="l" rtl="0">
              <a:spcBef>
                <a:spcPts val="0"/>
              </a:spcBef>
              <a:spcAft>
                <a:spcPts val="0"/>
              </a:spcAft>
              <a:buNone/>
            </a:pPr>
            <a:r>
              <a:rPr lang="da-DK" sz="2800" b="1" i="0" dirty="0">
                <a:solidFill>
                  <a:srgbClr val="8296B0"/>
                </a:solidFill>
                <a:highlight>
                  <a:srgbClr val="FFFFFF"/>
                </a:highlight>
                <a:latin typeface="Calibri"/>
                <a:ea typeface="Calibri"/>
                <a:cs typeface="Calibri"/>
                <a:sym typeface="Calibri"/>
              </a:rPr>
              <a:t>Knud Kristensen, tidligere borgmester, Vesthimmerlands Kommune</a:t>
            </a:r>
            <a:endParaRPr sz="2800" b="1" dirty="0">
              <a:solidFill>
                <a:srgbClr val="8296B0"/>
              </a:solidFill>
              <a:latin typeface="Calibri"/>
              <a:ea typeface="Calibri"/>
              <a:cs typeface="Calibri"/>
              <a:sym typeface="Calibri"/>
            </a:endParaRPr>
          </a:p>
          <a:p>
            <a:pPr marL="342900" marR="0" lvl="0" indent="-165100" algn="l" rtl="0">
              <a:spcBef>
                <a:spcPts val="0"/>
              </a:spcBef>
              <a:spcAft>
                <a:spcPts val="0"/>
              </a:spcAft>
              <a:buClr>
                <a:schemeClr val="dk1"/>
              </a:buClr>
              <a:buSzPts val="2800"/>
              <a:buFont typeface="Arial"/>
              <a:buNone/>
            </a:pPr>
            <a:endParaRPr sz="2800" b="1" dirty="0">
              <a:solidFill>
                <a:srgbClr val="323F4F"/>
              </a:solidFill>
              <a:latin typeface="Calibri"/>
              <a:ea typeface="Calibri"/>
              <a:cs typeface="Calibri"/>
              <a:sym typeface="Calibri"/>
            </a:endParaRPr>
          </a:p>
        </p:txBody>
      </p:sp>
      <p:sp>
        <p:nvSpPr>
          <p:cNvPr id="136" name="Google Shape;136;p4"/>
          <p:cNvSpPr/>
          <p:nvPr/>
        </p:nvSpPr>
        <p:spPr>
          <a:xfrm>
            <a:off x="10533254" y="4635795"/>
            <a:ext cx="397020" cy="1010093"/>
          </a:xfrm>
          <a:prstGeom prst="ellipse">
            <a:avLst/>
          </a:prstGeom>
          <a:solidFill>
            <a:srgbClr val="FFFFFF"/>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37" name="Google Shape;137;p4" descr="Et billede, der indeholder person, tøj, Ansigt, slips&#10;&#10;Automatisk genereret beskrivelse"/>
          <p:cNvPicPr preferRelativeResize="0"/>
          <p:nvPr/>
        </p:nvPicPr>
        <p:blipFill rotWithShape="1">
          <a:blip r:embed="rId4">
            <a:alphaModFix/>
          </a:blip>
          <a:srcRect l="13161" t="16925" r="9413" b="43730"/>
          <a:stretch/>
        </p:blipFill>
        <p:spPr>
          <a:xfrm>
            <a:off x="9095168" y="4496625"/>
            <a:ext cx="3018773" cy="2298526"/>
          </a:xfrm>
          <a:prstGeom prst="rect">
            <a:avLst/>
          </a:prstGeom>
          <a:noFill/>
          <a:ln>
            <a:noFill/>
          </a:ln>
        </p:spPr>
      </p:pic>
      <p:sp>
        <p:nvSpPr>
          <p:cNvPr id="138" name="Google Shape;138;p4"/>
          <p:cNvSpPr txBox="1"/>
          <p:nvPr/>
        </p:nvSpPr>
        <p:spPr>
          <a:xfrm>
            <a:off x="9460469" y="6640505"/>
            <a:ext cx="3408646" cy="18466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a-DK" sz="600" b="1">
                <a:solidFill>
                  <a:srgbClr val="323F4F"/>
                </a:solidFill>
                <a:latin typeface="Arial"/>
                <a:ea typeface="Arial"/>
                <a:cs typeface="Arial"/>
                <a:sym typeface="Arial"/>
              </a:rPr>
              <a:t>Asger Ladefoged/Ritzau Scanpix</a:t>
            </a:r>
            <a:endParaRPr sz="600" b="1">
              <a:solidFill>
                <a:srgbClr val="323F4F"/>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txBox="1">
            <a:spLocks noGrp="1"/>
          </p:cNvSpPr>
          <p:nvPr>
            <p:ph type="title"/>
          </p:nvPr>
        </p:nvSpPr>
        <p:spPr>
          <a:xfrm>
            <a:off x="843433" y="74057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da-DK" sz="4000" b="1">
                <a:solidFill>
                  <a:srgbClr val="323F4F"/>
                </a:solidFill>
                <a:latin typeface="Arial"/>
                <a:ea typeface="Arial"/>
                <a:cs typeface="Arial"/>
                <a:sym typeface="Arial"/>
              </a:rPr>
              <a:t>Risiko for at ende i </a:t>
            </a:r>
            <a:br>
              <a:rPr lang="da-DK" sz="4000" b="1">
                <a:solidFill>
                  <a:srgbClr val="323F4F"/>
                </a:solidFill>
                <a:latin typeface="Arial"/>
                <a:ea typeface="Arial"/>
                <a:cs typeface="Arial"/>
                <a:sym typeface="Arial"/>
              </a:rPr>
            </a:br>
            <a:r>
              <a:rPr lang="da-DK" sz="4000" b="1">
                <a:solidFill>
                  <a:srgbClr val="323F4F"/>
                </a:solidFill>
                <a:latin typeface="Arial"/>
                <a:ea typeface="Arial"/>
                <a:cs typeface="Arial"/>
                <a:sym typeface="Arial"/>
              </a:rPr>
              <a:t>selvforstærkende nedtur</a:t>
            </a:r>
            <a:endParaRPr/>
          </a:p>
        </p:txBody>
      </p:sp>
      <p:sp>
        <p:nvSpPr>
          <p:cNvPr id="144" name="Google Shape;144;p5"/>
          <p:cNvSpPr txBox="1">
            <a:spLocks noGrp="1"/>
          </p:cNvSpPr>
          <p:nvPr>
            <p:ph type="body" idx="1"/>
          </p:nvPr>
        </p:nvSpPr>
        <p:spPr>
          <a:xfrm>
            <a:off x="838200" y="276548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da-DK" sz="2400" b="1" dirty="0">
                <a:solidFill>
                  <a:srgbClr val="323F4F"/>
                </a:solidFill>
              </a:rPr>
              <a:t>I kan hurtigt ende med en likviditet under 2.000 </a:t>
            </a:r>
            <a:r>
              <a:rPr lang="da-DK" sz="2400" b="1" dirty="0" err="1">
                <a:solidFill>
                  <a:srgbClr val="323F4F"/>
                </a:solidFill>
              </a:rPr>
              <a:t>kr</a:t>
            </a:r>
            <a:r>
              <a:rPr lang="da-DK" sz="2400" b="1" dirty="0">
                <a:solidFill>
                  <a:srgbClr val="323F4F"/>
                </a:solidFill>
              </a:rPr>
              <a:t>/</a:t>
            </a:r>
            <a:r>
              <a:rPr lang="da-DK" sz="2400" b="1" dirty="0" err="1">
                <a:solidFill>
                  <a:srgbClr val="323F4F"/>
                </a:solidFill>
              </a:rPr>
              <a:t>indb</a:t>
            </a:r>
            <a:r>
              <a:rPr lang="da-DK" sz="2400" b="1" dirty="0">
                <a:solidFill>
                  <a:srgbClr val="323F4F"/>
                </a:solidFill>
              </a:rPr>
              <a:t>.</a:t>
            </a:r>
            <a:endParaRPr dirty="0"/>
          </a:p>
          <a:p>
            <a:pPr marL="457200" lvl="0" indent="-342900" algn="l" rtl="0">
              <a:lnSpc>
                <a:spcPct val="90000"/>
              </a:lnSpc>
              <a:spcBef>
                <a:spcPts val="1000"/>
              </a:spcBef>
              <a:spcAft>
                <a:spcPts val="0"/>
              </a:spcAft>
              <a:buClr>
                <a:schemeClr val="dk1"/>
              </a:buClr>
              <a:buSzPts val="1800"/>
              <a:buChar char="•"/>
            </a:pPr>
            <a:r>
              <a:rPr lang="da-DK" sz="2400" b="1" dirty="0">
                <a:solidFill>
                  <a:srgbClr val="323F4F"/>
                </a:solidFill>
              </a:rPr>
              <a:t>Tvunget til kortsigtede beslutninger, som afføder nye problemer:</a:t>
            </a:r>
            <a:endParaRPr dirty="0"/>
          </a:p>
          <a:p>
            <a:pPr marL="914400" lvl="1" indent="-342900" algn="l" rtl="0">
              <a:lnSpc>
                <a:spcPct val="90000"/>
              </a:lnSpc>
              <a:spcBef>
                <a:spcPts val="500"/>
              </a:spcBef>
              <a:spcAft>
                <a:spcPts val="0"/>
              </a:spcAft>
              <a:buSzPts val="1800"/>
              <a:buFont typeface="Calibri"/>
              <a:buChar char="-"/>
            </a:pPr>
            <a:r>
              <a:rPr lang="da-DK" b="1" dirty="0">
                <a:solidFill>
                  <a:srgbClr val="323F4F"/>
                </a:solidFill>
              </a:rPr>
              <a:t>Haste-lukning af skoler, ældrecentre etc.</a:t>
            </a:r>
            <a:endParaRPr dirty="0"/>
          </a:p>
          <a:p>
            <a:pPr marL="914400" lvl="1" indent="-342900" algn="l" rtl="0">
              <a:lnSpc>
                <a:spcPct val="90000"/>
              </a:lnSpc>
              <a:spcBef>
                <a:spcPts val="500"/>
              </a:spcBef>
              <a:spcAft>
                <a:spcPts val="0"/>
              </a:spcAft>
              <a:buSzPts val="1800"/>
              <a:buFont typeface="Calibri"/>
              <a:buChar char="-"/>
            </a:pPr>
            <a:r>
              <a:rPr lang="da-DK" b="1" dirty="0">
                <a:solidFill>
                  <a:srgbClr val="323F4F"/>
                </a:solidFill>
              </a:rPr>
              <a:t>Udskydelse af anlæg</a:t>
            </a:r>
            <a:endParaRPr dirty="0"/>
          </a:p>
          <a:p>
            <a:pPr marL="914400" lvl="1" indent="-342900" algn="l" rtl="0">
              <a:lnSpc>
                <a:spcPct val="90000"/>
              </a:lnSpc>
              <a:spcBef>
                <a:spcPts val="500"/>
              </a:spcBef>
              <a:spcAft>
                <a:spcPts val="0"/>
              </a:spcAft>
              <a:buSzPts val="1800"/>
              <a:buFont typeface="Calibri"/>
              <a:buChar char="-"/>
            </a:pPr>
            <a:r>
              <a:rPr lang="da-DK" b="1" dirty="0">
                <a:solidFill>
                  <a:srgbClr val="323F4F"/>
                </a:solidFill>
              </a:rPr>
              <a:t>Manglende investeringer i langsigtede strukturtilpasninger</a:t>
            </a:r>
            <a:endParaRPr dirty="0"/>
          </a:p>
          <a:p>
            <a:pPr marL="914400" lvl="1" indent="-342900" algn="l" rtl="0">
              <a:lnSpc>
                <a:spcPct val="90000"/>
              </a:lnSpc>
              <a:spcBef>
                <a:spcPts val="500"/>
              </a:spcBef>
              <a:spcAft>
                <a:spcPts val="0"/>
              </a:spcAft>
              <a:buSzPts val="1800"/>
              <a:buFont typeface="Calibri"/>
              <a:buChar char="-"/>
            </a:pPr>
            <a:r>
              <a:rPr lang="da-DK" b="1" dirty="0">
                <a:solidFill>
                  <a:srgbClr val="323F4F"/>
                </a:solidFill>
              </a:rPr>
              <a:t>Stop for alle forebyggende tiltag</a:t>
            </a:r>
            <a:endParaRPr dirty="0"/>
          </a:p>
        </p:txBody>
      </p:sp>
      <p:grpSp>
        <p:nvGrpSpPr>
          <p:cNvPr id="145" name="Google Shape;145;p5"/>
          <p:cNvGrpSpPr/>
          <p:nvPr/>
        </p:nvGrpSpPr>
        <p:grpSpPr>
          <a:xfrm>
            <a:off x="7867135" y="0"/>
            <a:ext cx="4324865" cy="2641149"/>
            <a:chOff x="6867015" y="-1"/>
            <a:chExt cx="5324985" cy="3251912"/>
          </a:xfrm>
        </p:grpSpPr>
        <p:sp>
          <p:nvSpPr>
            <p:cNvPr id="146" name="Google Shape;146;p5"/>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47" name="Google Shape;147;p5"/>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48" name="Google Shape;148;p5"/>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49" name="Google Shape;149;p5"/>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411"/>
                  </a:srgbClr>
                </a:gs>
                <a:gs pos="2000">
                  <a:srgbClr val="FFFFFF">
                    <a:alpha val="9411"/>
                  </a:srgbClr>
                </a:gs>
                <a:gs pos="16000">
                  <a:srgbClr val="70AD47">
                    <a:alpha val="9411"/>
                  </a:srgbClr>
                </a:gs>
                <a:gs pos="85000">
                  <a:srgbClr val="4472C4">
                    <a:alpha val="9411"/>
                  </a:srgbClr>
                </a:gs>
                <a:gs pos="100000">
                  <a:srgbClr val="FFFFFF">
                    <a:alpha val="9411"/>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50" name="Google Shape;150;p5"/>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51" name="Google Shape;151;p5"/>
          <p:cNvSpPr/>
          <p:nvPr/>
        </p:nvSpPr>
        <p:spPr>
          <a:xfrm>
            <a:off x="9477822" y="1176034"/>
            <a:ext cx="2090057" cy="979038"/>
          </a:xfrm>
          <a:prstGeom prst="ellipse">
            <a:avLst/>
          </a:prstGeom>
          <a:solidFill>
            <a:srgbClr val="FFFF00"/>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a-DK" sz="3200">
                <a:solidFill>
                  <a:schemeClr val="dk1"/>
                </a:solidFill>
                <a:latin typeface="Arial"/>
                <a:ea typeface="Arial"/>
                <a:cs typeface="Arial"/>
                <a:sym typeface="Arial"/>
              </a:rPr>
              <a:t>Maj 2023</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6"/>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ct val="111111"/>
              <a:buFont typeface="Calibri"/>
              <a:buNone/>
            </a:pPr>
            <a:r>
              <a:rPr lang="da-DK" sz="4800" b="1">
                <a:solidFill>
                  <a:srgbClr val="323F4F"/>
                </a:solidFill>
              </a:rPr>
              <a:t>Et bilag viser, hvorfor I er på </a:t>
            </a:r>
            <a:br>
              <a:rPr lang="da-DK" sz="4800" b="1">
                <a:solidFill>
                  <a:srgbClr val="323F4F"/>
                </a:solidFill>
              </a:rPr>
            </a:br>
            <a:r>
              <a:rPr lang="da-DK" sz="4800" b="1">
                <a:solidFill>
                  <a:srgbClr val="323F4F"/>
                </a:solidFill>
              </a:rPr>
              <a:t>vej væk fra afgrunden</a:t>
            </a:r>
            <a:endParaRPr/>
          </a:p>
        </p:txBody>
      </p:sp>
      <p:grpSp>
        <p:nvGrpSpPr>
          <p:cNvPr id="157" name="Google Shape;157;p6"/>
          <p:cNvGrpSpPr/>
          <p:nvPr/>
        </p:nvGrpSpPr>
        <p:grpSpPr>
          <a:xfrm>
            <a:off x="7867135" y="0"/>
            <a:ext cx="4324865" cy="2641149"/>
            <a:chOff x="6867015" y="-1"/>
            <a:chExt cx="5324985" cy="3251912"/>
          </a:xfrm>
        </p:grpSpPr>
        <p:sp>
          <p:nvSpPr>
            <p:cNvPr id="158" name="Google Shape;158;p6"/>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59" name="Google Shape;159;p6"/>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60" name="Google Shape;160;p6"/>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61" name="Google Shape;161;p6"/>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62" name="Google Shape;162;p6"/>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163" name="Google Shape;163;p6" descr="Et billede, der indeholder tekst, skærmbillede, Font/skrifttype, linje/række&#10;&#10;Automatisk genereret beskrivelse"/>
          <p:cNvPicPr preferRelativeResize="0"/>
          <p:nvPr/>
        </p:nvPicPr>
        <p:blipFill rotWithShape="1">
          <a:blip r:embed="rId4">
            <a:alphaModFix/>
          </a:blip>
          <a:srcRect/>
          <a:stretch/>
        </p:blipFill>
        <p:spPr>
          <a:xfrm>
            <a:off x="2604223" y="1943108"/>
            <a:ext cx="7772400" cy="4547488"/>
          </a:xfrm>
          <a:custGeom>
            <a:avLst/>
            <a:gdLst/>
            <a:ahLst/>
            <a:cxnLst/>
            <a:rect l="l" t="t" r="r" b="b"/>
            <a:pathLst>
              <a:path w="7772400" h="4547488" fill="none" extrusionOk="0">
                <a:moveTo>
                  <a:pt x="0" y="0"/>
                </a:moveTo>
                <a:cubicBezTo>
                  <a:pt x="236776" y="-8066"/>
                  <a:pt x="357439" y="2523"/>
                  <a:pt x="520153" y="0"/>
                </a:cubicBezTo>
                <a:cubicBezTo>
                  <a:pt x="682867" y="-2523"/>
                  <a:pt x="916464" y="48910"/>
                  <a:pt x="1195754" y="0"/>
                </a:cubicBezTo>
                <a:cubicBezTo>
                  <a:pt x="1475044" y="-48910"/>
                  <a:pt x="1682764" y="71862"/>
                  <a:pt x="1871355" y="0"/>
                </a:cubicBezTo>
                <a:cubicBezTo>
                  <a:pt x="2059946" y="-71862"/>
                  <a:pt x="2072226" y="36772"/>
                  <a:pt x="2236060" y="0"/>
                </a:cubicBezTo>
                <a:cubicBezTo>
                  <a:pt x="2399894" y="-36772"/>
                  <a:pt x="2460206" y="20498"/>
                  <a:pt x="2600765" y="0"/>
                </a:cubicBezTo>
                <a:cubicBezTo>
                  <a:pt x="2741325" y="-20498"/>
                  <a:pt x="3056394" y="25082"/>
                  <a:pt x="3276366" y="0"/>
                </a:cubicBezTo>
                <a:cubicBezTo>
                  <a:pt x="3496338" y="-25082"/>
                  <a:pt x="3579818" y="44964"/>
                  <a:pt x="3718794" y="0"/>
                </a:cubicBezTo>
                <a:cubicBezTo>
                  <a:pt x="3857770" y="-44964"/>
                  <a:pt x="4065950" y="5156"/>
                  <a:pt x="4238947" y="0"/>
                </a:cubicBezTo>
                <a:cubicBezTo>
                  <a:pt x="4411944" y="-5156"/>
                  <a:pt x="4463550" y="16552"/>
                  <a:pt x="4681376" y="0"/>
                </a:cubicBezTo>
                <a:cubicBezTo>
                  <a:pt x="4899202" y="-16552"/>
                  <a:pt x="4965765" y="15552"/>
                  <a:pt x="5046081" y="0"/>
                </a:cubicBezTo>
                <a:cubicBezTo>
                  <a:pt x="5126398" y="-15552"/>
                  <a:pt x="5476056" y="86199"/>
                  <a:pt x="5799406" y="0"/>
                </a:cubicBezTo>
                <a:cubicBezTo>
                  <a:pt x="6122756" y="-86199"/>
                  <a:pt x="6211038" y="67215"/>
                  <a:pt x="6397283" y="0"/>
                </a:cubicBezTo>
                <a:cubicBezTo>
                  <a:pt x="6583528" y="-67215"/>
                  <a:pt x="6781140" y="2729"/>
                  <a:pt x="7072884" y="0"/>
                </a:cubicBezTo>
                <a:cubicBezTo>
                  <a:pt x="7364628" y="-2729"/>
                  <a:pt x="7454169" y="12567"/>
                  <a:pt x="7772400" y="0"/>
                </a:cubicBezTo>
                <a:cubicBezTo>
                  <a:pt x="7841801" y="228260"/>
                  <a:pt x="7728073" y="388152"/>
                  <a:pt x="7772400" y="659386"/>
                </a:cubicBezTo>
                <a:cubicBezTo>
                  <a:pt x="7816727" y="930620"/>
                  <a:pt x="7697182" y="992670"/>
                  <a:pt x="7772400" y="1318772"/>
                </a:cubicBezTo>
                <a:cubicBezTo>
                  <a:pt x="7847618" y="1644874"/>
                  <a:pt x="7770360" y="1795682"/>
                  <a:pt x="7772400" y="1932682"/>
                </a:cubicBezTo>
                <a:cubicBezTo>
                  <a:pt x="7774440" y="2069682"/>
                  <a:pt x="7730509" y="2349663"/>
                  <a:pt x="7772400" y="2592068"/>
                </a:cubicBezTo>
                <a:cubicBezTo>
                  <a:pt x="7814291" y="2834473"/>
                  <a:pt x="7762522" y="2884716"/>
                  <a:pt x="7772400" y="3115029"/>
                </a:cubicBezTo>
                <a:cubicBezTo>
                  <a:pt x="7782278" y="3345342"/>
                  <a:pt x="7743232" y="3387493"/>
                  <a:pt x="7772400" y="3592516"/>
                </a:cubicBezTo>
                <a:cubicBezTo>
                  <a:pt x="7801568" y="3797539"/>
                  <a:pt x="7739226" y="3886148"/>
                  <a:pt x="7772400" y="4024527"/>
                </a:cubicBezTo>
                <a:cubicBezTo>
                  <a:pt x="7805574" y="4162906"/>
                  <a:pt x="7740672" y="4423232"/>
                  <a:pt x="7772400" y="4547488"/>
                </a:cubicBezTo>
                <a:cubicBezTo>
                  <a:pt x="7676162" y="4570343"/>
                  <a:pt x="7512395" y="4539722"/>
                  <a:pt x="7407695" y="4547488"/>
                </a:cubicBezTo>
                <a:cubicBezTo>
                  <a:pt x="7302995" y="4555254"/>
                  <a:pt x="7140897" y="4526347"/>
                  <a:pt x="6887542" y="4547488"/>
                </a:cubicBezTo>
                <a:cubicBezTo>
                  <a:pt x="6634187" y="4568629"/>
                  <a:pt x="6638918" y="4510694"/>
                  <a:pt x="6445113" y="4547488"/>
                </a:cubicBezTo>
                <a:cubicBezTo>
                  <a:pt x="6251308" y="4584282"/>
                  <a:pt x="6224625" y="4511124"/>
                  <a:pt x="6080408" y="4547488"/>
                </a:cubicBezTo>
                <a:cubicBezTo>
                  <a:pt x="5936192" y="4583852"/>
                  <a:pt x="5718335" y="4522274"/>
                  <a:pt x="5482531" y="4547488"/>
                </a:cubicBezTo>
                <a:cubicBezTo>
                  <a:pt x="5246727" y="4572702"/>
                  <a:pt x="5291976" y="4505762"/>
                  <a:pt x="5117826" y="4547488"/>
                </a:cubicBezTo>
                <a:cubicBezTo>
                  <a:pt x="4943677" y="4589214"/>
                  <a:pt x="4886290" y="4527936"/>
                  <a:pt x="4753122" y="4547488"/>
                </a:cubicBezTo>
                <a:cubicBezTo>
                  <a:pt x="4619954" y="4567040"/>
                  <a:pt x="4397215" y="4506861"/>
                  <a:pt x="4155245" y="4547488"/>
                </a:cubicBezTo>
                <a:cubicBezTo>
                  <a:pt x="3913275" y="4588115"/>
                  <a:pt x="3851595" y="4498672"/>
                  <a:pt x="3712816" y="4547488"/>
                </a:cubicBezTo>
                <a:cubicBezTo>
                  <a:pt x="3574037" y="4596304"/>
                  <a:pt x="3273772" y="4501328"/>
                  <a:pt x="2959491" y="4547488"/>
                </a:cubicBezTo>
                <a:cubicBezTo>
                  <a:pt x="2645211" y="4593648"/>
                  <a:pt x="2629047" y="4513799"/>
                  <a:pt x="2361614" y="4547488"/>
                </a:cubicBezTo>
                <a:cubicBezTo>
                  <a:pt x="2094181" y="4581177"/>
                  <a:pt x="2045502" y="4541050"/>
                  <a:pt x="1919185" y="4547488"/>
                </a:cubicBezTo>
                <a:cubicBezTo>
                  <a:pt x="1792868" y="4553926"/>
                  <a:pt x="1653455" y="4504521"/>
                  <a:pt x="1476756" y="4547488"/>
                </a:cubicBezTo>
                <a:cubicBezTo>
                  <a:pt x="1300057" y="4590455"/>
                  <a:pt x="1186023" y="4525605"/>
                  <a:pt x="1034327" y="4547488"/>
                </a:cubicBezTo>
                <a:cubicBezTo>
                  <a:pt x="882631" y="4569371"/>
                  <a:pt x="260481" y="4467669"/>
                  <a:pt x="0" y="4547488"/>
                </a:cubicBezTo>
                <a:cubicBezTo>
                  <a:pt x="-37632" y="4391423"/>
                  <a:pt x="35346" y="4299576"/>
                  <a:pt x="0" y="4115477"/>
                </a:cubicBezTo>
                <a:cubicBezTo>
                  <a:pt x="-35346" y="3931378"/>
                  <a:pt x="13995" y="3705671"/>
                  <a:pt x="0" y="3592516"/>
                </a:cubicBezTo>
                <a:cubicBezTo>
                  <a:pt x="-13995" y="3479361"/>
                  <a:pt x="12489" y="3191409"/>
                  <a:pt x="0" y="2933130"/>
                </a:cubicBezTo>
                <a:cubicBezTo>
                  <a:pt x="-12489" y="2674851"/>
                  <a:pt x="15560" y="2588601"/>
                  <a:pt x="0" y="2501118"/>
                </a:cubicBezTo>
                <a:cubicBezTo>
                  <a:pt x="-15560" y="2413635"/>
                  <a:pt x="45138" y="2204653"/>
                  <a:pt x="0" y="1932682"/>
                </a:cubicBezTo>
                <a:cubicBezTo>
                  <a:pt x="-45138" y="1660711"/>
                  <a:pt x="23219" y="1656411"/>
                  <a:pt x="0" y="1500671"/>
                </a:cubicBezTo>
                <a:cubicBezTo>
                  <a:pt x="-23219" y="1344931"/>
                  <a:pt x="47668" y="1129665"/>
                  <a:pt x="0" y="1023185"/>
                </a:cubicBezTo>
                <a:cubicBezTo>
                  <a:pt x="-47668" y="916705"/>
                  <a:pt x="5653" y="252750"/>
                  <a:pt x="0" y="0"/>
                </a:cubicBezTo>
                <a:close/>
              </a:path>
              <a:path w="7772400" h="4547488" extrusionOk="0">
                <a:moveTo>
                  <a:pt x="0" y="0"/>
                </a:moveTo>
                <a:cubicBezTo>
                  <a:pt x="115956" y="-15331"/>
                  <a:pt x="237231" y="43268"/>
                  <a:pt x="442429" y="0"/>
                </a:cubicBezTo>
                <a:cubicBezTo>
                  <a:pt x="647627" y="-43268"/>
                  <a:pt x="820894" y="77370"/>
                  <a:pt x="1118030" y="0"/>
                </a:cubicBezTo>
                <a:cubicBezTo>
                  <a:pt x="1415166" y="-77370"/>
                  <a:pt x="1564608" y="58388"/>
                  <a:pt x="1871355" y="0"/>
                </a:cubicBezTo>
                <a:cubicBezTo>
                  <a:pt x="2178103" y="-58388"/>
                  <a:pt x="2356672" y="5782"/>
                  <a:pt x="2546956" y="0"/>
                </a:cubicBezTo>
                <a:cubicBezTo>
                  <a:pt x="2737240" y="-5782"/>
                  <a:pt x="3108991" y="5138"/>
                  <a:pt x="3300281" y="0"/>
                </a:cubicBezTo>
                <a:cubicBezTo>
                  <a:pt x="3491572" y="-5138"/>
                  <a:pt x="3579590" y="37286"/>
                  <a:pt x="3820434" y="0"/>
                </a:cubicBezTo>
                <a:cubicBezTo>
                  <a:pt x="4061278" y="-37286"/>
                  <a:pt x="4048551" y="13632"/>
                  <a:pt x="4185138" y="0"/>
                </a:cubicBezTo>
                <a:cubicBezTo>
                  <a:pt x="4321725" y="-13632"/>
                  <a:pt x="4454228" y="224"/>
                  <a:pt x="4549843" y="0"/>
                </a:cubicBezTo>
                <a:cubicBezTo>
                  <a:pt x="4645458" y="-224"/>
                  <a:pt x="4939252" y="60134"/>
                  <a:pt x="5069996" y="0"/>
                </a:cubicBezTo>
                <a:cubicBezTo>
                  <a:pt x="5200740" y="-60134"/>
                  <a:pt x="5412489" y="12258"/>
                  <a:pt x="5667873" y="0"/>
                </a:cubicBezTo>
                <a:cubicBezTo>
                  <a:pt x="5923257" y="-12258"/>
                  <a:pt x="6123447" y="16455"/>
                  <a:pt x="6265750" y="0"/>
                </a:cubicBezTo>
                <a:cubicBezTo>
                  <a:pt x="6408053" y="-16455"/>
                  <a:pt x="6459296" y="25922"/>
                  <a:pt x="6630455" y="0"/>
                </a:cubicBezTo>
                <a:cubicBezTo>
                  <a:pt x="6801615" y="-25922"/>
                  <a:pt x="6849793" y="9797"/>
                  <a:pt x="6995160" y="0"/>
                </a:cubicBezTo>
                <a:cubicBezTo>
                  <a:pt x="7140528" y="-9797"/>
                  <a:pt x="7533948" y="35689"/>
                  <a:pt x="7772400" y="0"/>
                </a:cubicBezTo>
                <a:cubicBezTo>
                  <a:pt x="7814002" y="97296"/>
                  <a:pt x="7745911" y="354460"/>
                  <a:pt x="7772400" y="477486"/>
                </a:cubicBezTo>
                <a:cubicBezTo>
                  <a:pt x="7798889" y="600512"/>
                  <a:pt x="7727372" y="858106"/>
                  <a:pt x="7772400" y="1000447"/>
                </a:cubicBezTo>
                <a:cubicBezTo>
                  <a:pt x="7817428" y="1142788"/>
                  <a:pt x="7717377" y="1372142"/>
                  <a:pt x="7772400" y="1477934"/>
                </a:cubicBezTo>
                <a:cubicBezTo>
                  <a:pt x="7827423" y="1583726"/>
                  <a:pt x="7747491" y="1784879"/>
                  <a:pt x="7772400" y="1909945"/>
                </a:cubicBezTo>
                <a:cubicBezTo>
                  <a:pt x="7797309" y="2035011"/>
                  <a:pt x="7723119" y="2175541"/>
                  <a:pt x="7772400" y="2432906"/>
                </a:cubicBezTo>
                <a:cubicBezTo>
                  <a:pt x="7821681" y="2690271"/>
                  <a:pt x="7734358" y="2791261"/>
                  <a:pt x="7772400" y="2910392"/>
                </a:cubicBezTo>
                <a:cubicBezTo>
                  <a:pt x="7810442" y="3029523"/>
                  <a:pt x="7739041" y="3198758"/>
                  <a:pt x="7772400" y="3342404"/>
                </a:cubicBezTo>
                <a:cubicBezTo>
                  <a:pt x="7805759" y="3486050"/>
                  <a:pt x="7699803" y="3830426"/>
                  <a:pt x="7772400" y="4001789"/>
                </a:cubicBezTo>
                <a:cubicBezTo>
                  <a:pt x="7844997" y="4173153"/>
                  <a:pt x="7726209" y="4380591"/>
                  <a:pt x="7772400" y="4547488"/>
                </a:cubicBezTo>
                <a:cubicBezTo>
                  <a:pt x="7695061" y="4550961"/>
                  <a:pt x="7501924" y="4509563"/>
                  <a:pt x="7407695" y="4547488"/>
                </a:cubicBezTo>
                <a:cubicBezTo>
                  <a:pt x="7313467" y="4585413"/>
                  <a:pt x="7197869" y="4540893"/>
                  <a:pt x="7042990" y="4547488"/>
                </a:cubicBezTo>
                <a:cubicBezTo>
                  <a:pt x="6888112" y="4554083"/>
                  <a:pt x="6660895" y="4515121"/>
                  <a:pt x="6522837" y="4547488"/>
                </a:cubicBezTo>
                <a:cubicBezTo>
                  <a:pt x="6384779" y="4579855"/>
                  <a:pt x="6032079" y="4486196"/>
                  <a:pt x="5847236" y="4547488"/>
                </a:cubicBezTo>
                <a:cubicBezTo>
                  <a:pt x="5662393" y="4608780"/>
                  <a:pt x="5336182" y="4542127"/>
                  <a:pt x="5171635" y="4547488"/>
                </a:cubicBezTo>
                <a:cubicBezTo>
                  <a:pt x="5007088" y="4552849"/>
                  <a:pt x="4772673" y="4505233"/>
                  <a:pt x="4573758" y="4547488"/>
                </a:cubicBezTo>
                <a:cubicBezTo>
                  <a:pt x="4374843" y="4589743"/>
                  <a:pt x="4175921" y="4502660"/>
                  <a:pt x="3898158" y="4547488"/>
                </a:cubicBezTo>
                <a:cubicBezTo>
                  <a:pt x="3620395" y="4592316"/>
                  <a:pt x="3664122" y="4545973"/>
                  <a:pt x="3533453" y="4547488"/>
                </a:cubicBezTo>
                <a:cubicBezTo>
                  <a:pt x="3402785" y="4549003"/>
                  <a:pt x="3147214" y="4513065"/>
                  <a:pt x="3013300" y="4547488"/>
                </a:cubicBezTo>
                <a:cubicBezTo>
                  <a:pt x="2879386" y="4581911"/>
                  <a:pt x="2678466" y="4498208"/>
                  <a:pt x="2493147" y="4547488"/>
                </a:cubicBezTo>
                <a:cubicBezTo>
                  <a:pt x="2307828" y="4596768"/>
                  <a:pt x="2283527" y="4514302"/>
                  <a:pt x="2128442" y="4547488"/>
                </a:cubicBezTo>
                <a:cubicBezTo>
                  <a:pt x="1973357" y="4580674"/>
                  <a:pt x="1889711" y="4543498"/>
                  <a:pt x="1763737" y="4547488"/>
                </a:cubicBezTo>
                <a:cubicBezTo>
                  <a:pt x="1637764" y="4551478"/>
                  <a:pt x="1486733" y="4504054"/>
                  <a:pt x="1399032" y="4547488"/>
                </a:cubicBezTo>
                <a:cubicBezTo>
                  <a:pt x="1311331" y="4590922"/>
                  <a:pt x="1180565" y="4511549"/>
                  <a:pt x="1034327" y="4547488"/>
                </a:cubicBezTo>
                <a:cubicBezTo>
                  <a:pt x="888089" y="4583427"/>
                  <a:pt x="712193" y="4531128"/>
                  <a:pt x="591898" y="4547488"/>
                </a:cubicBezTo>
                <a:cubicBezTo>
                  <a:pt x="471603" y="4563848"/>
                  <a:pt x="240491" y="4543440"/>
                  <a:pt x="0" y="4547488"/>
                </a:cubicBezTo>
                <a:cubicBezTo>
                  <a:pt x="-18281" y="4351622"/>
                  <a:pt x="42557" y="4279904"/>
                  <a:pt x="0" y="4115477"/>
                </a:cubicBezTo>
                <a:cubicBezTo>
                  <a:pt x="-42557" y="3951050"/>
                  <a:pt x="23879" y="3615749"/>
                  <a:pt x="0" y="3456091"/>
                </a:cubicBezTo>
                <a:cubicBezTo>
                  <a:pt x="-23879" y="3296433"/>
                  <a:pt x="50626" y="3110753"/>
                  <a:pt x="0" y="3024080"/>
                </a:cubicBezTo>
                <a:cubicBezTo>
                  <a:pt x="-50626" y="2937407"/>
                  <a:pt x="31550" y="2747596"/>
                  <a:pt x="0" y="2546593"/>
                </a:cubicBezTo>
                <a:cubicBezTo>
                  <a:pt x="-31550" y="2345590"/>
                  <a:pt x="20514" y="2091289"/>
                  <a:pt x="0" y="1932682"/>
                </a:cubicBezTo>
                <a:cubicBezTo>
                  <a:pt x="-20514" y="1774075"/>
                  <a:pt x="47436" y="1579441"/>
                  <a:pt x="0" y="1409721"/>
                </a:cubicBezTo>
                <a:cubicBezTo>
                  <a:pt x="-47436" y="1240001"/>
                  <a:pt x="58228" y="965752"/>
                  <a:pt x="0" y="841285"/>
                </a:cubicBezTo>
                <a:cubicBezTo>
                  <a:pt x="-58228" y="716818"/>
                  <a:pt x="3312" y="223077"/>
                  <a:pt x="0" y="0"/>
                </a:cubicBezTo>
                <a:close/>
              </a:path>
            </a:pathLst>
          </a:custGeom>
          <a:noFill/>
          <a:ln w="9525" cap="flat" cmpd="sng">
            <a:solidFill>
              <a:srgbClr val="262626"/>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txBox="1">
            <a:spLocks noGrp="1"/>
          </p:cNvSpPr>
          <p:nvPr>
            <p:ph type="title"/>
          </p:nvPr>
        </p:nvSpPr>
        <p:spPr>
          <a:xfrm>
            <a:off x="621311" y="636538"/>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ct val="111111"/>
              <a:buFont typeface="Calibri"/>
              <a:buNone/>
            </a:pPr>
            <a:r>
              <a:rPr lang="da-DK" sz="4800" b="1">
                <a:solidFill>
                  <a:srgbClr val="323F4F"/>
                </a:solidFill>
              </a:rPr>
              <a:t>Kerteminde er på vej til at </a:t>
            </a:r>
            <a:br>
              <a:rPr lang="da-DK" sz="4800" b="1">
                <a:solidFill>
                  <a:srgbClr val="323F4F"/>
                </a:solidFill>
              </a:rPr>
            </a:br>
            <a:r>
              <a:rPr lang="da-DK" sz="4800" b="1">
                <a:solidFill>
                  <a:srgbClr val="323F4F"/>
                </a:solidFill>
              </a:rPr>
              <a:t>sikre sin handlefrihed</a:t>
            </a:r>
            <a:endParaRPr/>
          </a:p>
        </p:txBody>
      </p:sp>
      <p:grpSp>
        <p:nvGrpSpPr>
          <p:cNvPr id="169" name="Google Shape;169;p7"/>
          <p:cNvGrpSpPr/>
          <p:nvPr/>
        </p:nvGrpSpPr>
        <p:grpSpPr>
          <a:xfrm>
            <a:off x="7867135" y="0"/>
            <a:ext cx="4324865" cy="2641149"/>
            <a:chOff x="6867015" y="-1"/>
            <a:chExt cx="5324985" cy="3251912"/>
          </a:xfrm>
        </p:grpSpPr>
        <p:sp>
          <p:nvSpPr>
            <p:cNvPr id="170" name="Google Shape;170;p7"/>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71" name="Google Shape;171;p7"/>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72" name="Google Shape;172;p7"/>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73" name="Google Shape;173;p7"/>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74" name="Google Shape;174;p7"/>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175" name="Google Shape;175;p7" descr="Et billede, der indeholder tekst, linje/række, Font/skrifttype, Kurve&#10;&#10;Automatisk genereret beskrivelse"/>
          <p:cNvPicPr preferRelativeResize="0"/>
          <p:nvPr/>
        </p:nvPicPr>
        <p:blipFill rotWithShape="1">
          <a:blip r:embed="rId4">
            <a:alphaModFix/>
          </a:blip>
          <a:srcRect/>
          <a:stretch/>
        </p:blipFill>
        <p:spPr>
          <a:xfrm>
            <a:off x="2277249" y="1887513"/>
            <a:ext cx="7772400" cy="4771276"/>
          </a:xfrm>
          <a:custGeom>
            <a:avLst/>
            <a:gdLst/>
            <a:ahLst/>
            <a:cxnLst/>
            <a:rect l="l" t="t" r="r" b="b"/>
            <a:pathLst>
              <a:path w="7772400" h="4771276" fill="none" extrusionOk="0">
                <a:moveTo>
                  <a:pt x="0" y="0"/>
                </a:moveTo>
                <a:cubicBezTo>
                  <a:pt x="104964" y="-8050"/>
                  <a:pt x="346870" y="49673"/>
                  <a:pt x="442429" y="0"/>
                </a:cubicBezTo>
                <a:cubicBezTo>
                  <a:pt x="537988" y="-49673"/>
                  <a:pt x="765186" y="18808"/>
                  <a:pt x="1040306" y="0"/>
                </a:cubicBezTo>
                <a:cubicBezTo>
                  <a:pt x="1315426" y="-18808"/>
                  <a:pt x="1389671" y="71194"/>
                  <a:pt x="1715907" y="0"/>
                </a:cubicBezTo>
                <a:cubicBezTo>
                  <a:pt x="2042143" y="-71194"/>
                  <a:pt x="2100818" y="31037"/>
                  <a:pt x="2391508" y="0"/>
                </a:cubicBezTo>
                <a:cubicBezTo>
                  <a:pt x="2682198" y="-31037"/>
                  <a:pt x="2725058" y="14593"/>
                  <a:pt x="2911661" y="0"/>
                </a:cubicBezTo>
                <a:cubicBezTo>
                  <a:pt x="3098264" y="-14593"/>
                  <a:pt x="3361122" y="42043"/>
                  <a:pt x="3587262" y="0"/>
                </a:cubicBezTo>
                <a:cubicBezTo>
                  <a:pt x="3813402" y="-42043"/>
                  <a:pt x="3856932" y="42137"/>
                  <a:pt x="3951966" y="0"/>
                </a:cubicBezTo>
                <a:cubicBezTo>
                  <a:pt x="4047000" y="-42137"/>
                  <a:pt x="4397160" y="53630"/>
                  <a:pt x="4705291" y="0"/>
                </a:cubicBezTo>
                <a:cubicBezTo>
                  <a:pt x="5013423" y="-53630"/>
                  <a:pt x="5121341" y="58974"/>
                  <a:pt x="5458616" y="0"/>
                </a:cubicBezTo>
                <a:cubicBezTo>
                  <a:pt x="5795891" y="-58974"/>
                  <a:pt x="5869841" y="26485"/>
                  <a:pt x="6056493" y="0"/>
                </a:cubicBezTo>
                <a:cubicBezTo>
                  <a:pt x="6243145" y="-26485"/>
                  <a:pt x="6414177" y="57338"/>
                  <a:pt x="6576646" y="0"/>
                </a:cubicBezTo>
                <a:cubicBezTo>
                  <a:pt x="6739115" y="-57338"/>
                  <a:pt x="7200870" y="119354"/>
                  <a:pt x="7772400" y="0"/>
                </a:cubicBezTo>
                <a:cubicBezTo>
                  <a:pt x="7789072" y="196342"/>
                  <a:pt x="7716397" y="414611"/>
                  <a:pt x="7772400" y="691835"/>
                </a:cubicBezTo>
                <a:cubicBezTo>
                  <a:pt x="7828403" y="969059"/>
                  <a:pt x="7723232" y="1183599"/>
                  <a:pt x="7772400" y="1335957"/>
                </a:cubicBezTo>
                <a:cubicBezTo>
                  <a:pt x="7821568" y="1488315"/>
                  <a:pt x="7740751" y="1727173"/>
                  <a:pt x="7772400" y="1884654"/>
                </a:cubicBezTo>
                <a:cubicBezTo>
                  <a:pt x="7804049" y="2042135"/>
                  <a:pt x="7757303" y="2173120"/>
                  <a:pt x="7772400" y="2337925"/>
                </a:cubicBezTo>
                <a:cubicBezTo>
                  <a:pt x="7787497" y="2502730"/>
                  <a:pt x="7706986" y="2836134"/>
                  <a:pt x="7772400" y="2982048"/>
                </a:cubicBezTo>
                <a:cubicBezTo>
                  <a:pt x="7837814" y="3127962"/>
                  <a:pt x="7698584" y="3351321"/>
                  <a:pt x="7772400" y="3673883"/>
                </a:cubicBezTo>
                <a:cubicBezTo>
                  <a:pt x="7846216" y="3996445"/>
                  <a:pt x="7728852" y="4430284"/>
                  <a:pt x="7772400" y="4771276"/>
                </a:cubicBezTo>
                <a:cubicBezTo>
                  <a:pt x="7618566" y="4794328"/>
                  <a:pt x="7305185" y="4707057"/>
                  <a:pt x="7174523" y="4771276"/>
                </a:cubicBezTo>
                <a:cubicBezTo>
                  <a:pt x="7043861" y="4835495"/>
                  <a:pt x="6836303" y="4730033"/>
                  <a:pt x="6498922" y="4771276"/>
                </a:cubicBezTo>
                <a:cubicBezTo>
                  <a:pt x="6161541" y="4812519"/>
                  <a:pt x="6048707" y="4746331"/>
                  <a:pt x="5745597" y="4771276"/>
                </a:cubicBezTo>
                <a:cubicBezTo>
                  <a:pt x="5442488" y="4796221"/>
                  <a:pt x="5224396" y="4748851"/>
                  <a:pt x="5069996" y="4771276"/>
                </a:cubicBezTo>
                <a:cubicBezTo>
                  <a:pt x="4915596" y="4793701"/>
                  <a:pt x="4607352" y="4754478"/>
                  <a:pt x="4316671" y="4771276"/>
                </a:cubicBezTo>
                <a:cubicBezTo>
                  <a:pt x="4025991" y="4788074"/>
                  <a:pt x="4050153" y="4759132"/>
                  <a:pt x="3951966" y="4771276"/>
                </a:cubicBezTo>
                <a:cubicBezTo>
                  <a:pt x="3853779" y="4783420"/>
                  <a:pt x="3644934" y="4731469"/>
                  <a:pt x="3509538" y="4771276"/>
                </a:cubicBezTo>
                <a:cubicBezTo>
                  <a:pt x="3374142" y="4811083"/>
                  <a:pt x="3095552" y="4720609"/>
                  <a:pt x="2989385" y="4771276"/>
                </a:cubicBezTo>
                <a:cubicBezTo>
                  <a:pt x="2883218" y="4821943"/>
                  <a:pt x="2599241" y="4713059"/>
                  <a:pt x="2391508" y="4771276"/>
                </a:cubicBezTo>
                <a:cubicBezTo>
                  <a:pt x="2183775" y="4829493"/>
                  <a:pt x="2064719" y="4728514"/>
                  <a:pt x="1949079" y="4771276"/>
                </a:cubicBezTo>
                <a:cubicBezTo>
                  <a:pt x="1833439" y="4814038"/>
                  <a:pt x="1723545" y="4770114"/>
                  <a:pt x="1506650" y="4771276"/>
                </a:cubicBezTo>
                <a:cubicBezTo>
                  <a:pt x="1289755" y="4772438"/>
                  <a:pt x="1031702" y="4749233"/>
                  <a:pt x="831049" y="4771276"/>
                </a:cubicBezTo>
                <a:cubicBezTo>
                  <a:pt x="630396" y="4793319"/>
                  <a:pt x="224571" y="4736218"/>
                  <a:pt x="0" y="4771276"/>
                </a:cubicBezTo>
                <a:cubicBezTo>
                  <a:pt x="-68392" y="4537616"/>
                  <a:pt x="50287" y="4371425"/>
                  <a:pt x="0" y="4174867"/>
                </a:cubicBezTo>
                <a:cubicBezTo>
                  <a:pt x="-50287" y="3978309"/>
                  <a:pt x="57282" y="3776070"/>
                  <a:pt x="0" y="3530744"/>
                </a:cubicBezTo>
                <a:cubicBezTo>
                  <a:pt x="-57282" y="3285418"/>
                  <a:pt x="54687" y="3155982"/>
                  <a:pt x="0" y="2886622"/>
                </a:cubicBezTo>
                <a:cubicBezTo>
                  <a:pt x="-54687" y="2617262"/>
                  <a:pt x="13092" y="2535101"/>
                  <a:pt x="0" y="2385638"/>
                </a:cubicBezTo>
                <a:cubicBezTo>
                  <a:pt x="-13092" y="2236175"/>
                  <a:pt x="46480" y="2056294"/>
                  <a:pt x="0" y="1741516"/>
                </a:cubicBezTo>
                <a:cubicBezTo>
                  <a:pt x="-46480" y="1426738"/>
                  <a:pt x="37430" y="1391368"/>
                  <a:pt x="0" y="1192819"/>
                </a:cubicBezTo>
                <a:cubicBezTo>
                  <a:pt x="-37430" y="994270"/>
                  <a:pt x="6337" y="770611"/>
                  <a:pt x="0" y="548697"/>
                </a:cubicBezTo>
                <a:cubicBezTo>
                  <a:pt x="-6337" y="326783"/>
                  <a:pt x="29749" y="196852"/>
                  <a:pt x="0" y="0"/>
                </a:cubicBezTo>
                <a:close/>
              </a:path>
              <a:path w="7772400" h="4771276" extrusionOk="0">
                <a:moveTo>
                  <a:pt x="0" y="0"/>
                </a:moveTo>
                <a:cubicBezTo>
                  <a:pt x="167232" y="-7118"/>
                  <a:pt x="290561" y="50888"/>
                  <a:pt x="442429" y="0"/>
                </a:cubicBezTo>
                <a:cubicBezTo>
                  <a:pt x="594297" y="-50888"/>
                  <a:pt x="697929" y="33509"/>
                  <a:pt x="884858" y="0"/>
                </a:cubicBezTo>
                <a:cubicBezTo>
                  <a:pt x="1071787" y="-33509"/>
                  <a:pt x="1317441" y="80578"/>
                  <a:pt x="1638183" y="0"/>
                </a:cubicBezTo>
                <a:cubicBezTo>
                  <a:pt x="1958925" y="-80578"/>
                  <a:pt x="2145530" y="70355"/>
                  <a:pt x="2313784" y="0"/>
                </a:cubicBezTo>
                <a:cubicBezTo>
                  <a:pt x="2482038" y="-70355"/>
                  <a:pt x="2883538" y="2409"/>
                  <a:pt x="3067109" y="0"/>
                </a:cubicBezTo>
                <a:cubicBezTo>
                  <a:pt x="3250680" y="-2409"/>
                  <a:pt x="3412767" y="43610"/>
                  <a:pt x="3509538" y="0"/>
                </a:cubicBezTo>
                <a:cubicBezTo>
                  <a:pt x="3606309" y="-43610"/>
                  <a:pt x="3980651" y="6749"/>
                  <a:pt x="4185138" y="0"/>
                </a:cubicBezTo>
                <a:cubicBezTo>
                  <a:pt x="4389625" y="-6749"/>
                  <a:pt x="4452471" y="39916"/>
                  <a:pt x="4627567" y="0"/>
                </a:cubicBezTo>
                <a:cubicBezTo>
                  <a:pt x="4802663" y="-39916"/>
                  <a:pt x="5071296" y="31530"/>
                  <a:pt x="5225444" y="0"/>
                </a:cubicBezTo>
                <a:cubicBezTo>
                  <a:pt x="5379592" y="-31530"/>
                  <a:pt x="5457191" y="48801"/>
                  <a:pt x="5667873" y="0"/>
                </a:cubicBezTo>
                <a:cubicBezTo>
                  <a:pt x="5878555" y="-48801"/>
                  <a:pt x="6099044" y="35888"/>
                  <a:pt x="6265750" y="0"/>
                </a:cubicBezTo>
                <a:cubicBezTo>
                  <a:pt x="6432456" y="-35888"/>
                  <a:pt x="6540270" y="34395"/>
                  <a:pt x="6708179" y="0"/>
                </a:cubicBezTo>
                <a:cubicBezTo>
                  <a:pt x="6876088" y="-34395"/>
                  <a:pt x="7520708" y="58029"/>
                  <a:pt x="7772400" y="0"/>
                </a:cubicBezTo>
                <a:cubicBezTo>
                  <a:pt x="7821724" y="169487"/>
                  <a:pt x="7731239" y="384744"/>
                  <a:pt x="7772400" y="500984"/>
                </a:cubicBezTo>
                <a:cubicBezTo>
                  <a:pt x="7813561" y="617224"/>
                  <a:pt x="7753423" y="867525"/>
                  <a:pt x="7772400" y="1001968"/>
                </a:cubicBezTo>
                <a:cubicBezTo>
                  <a:pt x="7791377" y="1136411"/>
                  <a:pt x="7727347" y="1327325"/>
                  <a:pt x="7772400" y="1455239"/>
                </a:cubicBezTo>
                <a:cubicBezTo>
                  <a:pt x="7817453" y="1583153"/>
                  <a:pt x="7695562" y="1824160"/>
                  <a:pt x="7772400" y="2147074"/>
                </a:cubicBezTo>
                <a:cubicBezTo>
                  <a:pt x="7849238" y="2469989"/>
                  <a:pt x="7727066" y="2507801"/>
                  <a:pt x="7772400" y="2648058"/>
                </a:cubicBezTo>
                <a:cubicBezTo>
                  <a:pt x="7817734" y="2788315"/>
                  <a:pt x="7712256" y="3077550"/>
                  <a:pt x="7772400" y="3339893"/>
                </a:cubicBezTo>
                <a:cubicBezTo>
                  <a:pt x="7832544" y="3602236"/>
                  <a:pt x="7762258" y="3821283"/>
                  <a:pt x="7772400" y="4031728"/>
                </a:cubicBezTo>
                <a:cubicBezTo>
                  <a:pt x="7782542" y="4242173"/>
                  <a:pt x="7699097" y="4482774"/>
                  <a:pt x="7772400" y="4771276"/>
                </a:cubicBezTo>
                <a:cubicBezTo>
                  <a:pt x="7448823" y="4838120"/>
                  <a:pt x="7295490" y="4692049"/>
                  <a:pt x="7096799" y="4771276"/>
                </a:cubicBezTo>
                <a:cubicBezTo>
                  <a:pt x="6898108" y="4850503"/>
                  <a:pt x="6739413" y="4729632"/>
                  <a:pt x="6576646" y="4771276"/>
                </a:cubicBezTo>
                <a:cubicBezTo>
                  <a:pt x="6413879" y="4812920"/>
                  <a:pt x="6200187" y="4751407"/>
                  <a:pt x="5978769" y="4771276"/>
                </a:cubicBezTo>
                <a:cubicBezTo>
                  <a:pt x="5757351" y="4791145"/>
                  <a:pt x="5547179" y="4683236"/>
                  <a:pt x="5225444" y="4771276"/>
                </a:cubicBezTo>
                <a:cubicBezTo>
                  <a:pt x="4903709" y="4859316"/>
                  <a:pt x="4890708" y="4752933"/>
                  <a:pt x="4705291" y="4771276"/>
                </a:cubicBezTo>
                <a:cubicBezTo>
                  <a:pt x="4519874" y="4789619"/>
                  <a:pt x="4236946" y="4705199"/>
                  <a:pt x="4107414" y="4771276"/>
                </a:cubicBezTo>
                <a:cubicBezTo>
                  <a:pt x="3977882" y="4837353"/>
                  <a:pt x="3761930" y="4763750"/>
                  <a:pt x="3587262" y="4771276"/>
                </a:cubicBezTo>
                <a:cubicBezTo>
                  <a:pt x="3412594" y="4778802"/>
                  <a:pt x="3201183" y="4718495"/>
                  <a:pt x="3067109" y="4771276"/>
                </a:cubicBezTo>
                <a:cubicBezTo>
                  <a:pt x="2933035" y="4824057"/>
                  <a:pt x="2620926" y="4764657"/>
                  <a:pt x="2391508" y="4771276"/>
                </a:cubicBezTo>
                <a:cubicBezTo>
                  <a:pt x="2162090" y="4777895"/>
                  <a:pt x="2057789" y="4734497"/>
                  <a:pt x="1949079" y="4771276"/>
                </a:cubicBezTo>
                <a:cubicBezTo>
                  <a:pt x="1840369" y="4808055"/>
                  <a:pt x="1620264" y="4751744"/>
                  <a:pt x="1428926" y="4771276"/>
                </a:cubicBezTo>
                <a:cubicBezTo>
                  <a:pt x="1237588" y="4790808"/>
                  <a:pt x="1089090" y="4770550"/>
                  <a:pt x="831049" y="4771276"/>
                </a:cubicBezTo>
                <a:cubicBezTo>
                  <a:pt x="573008" y="4772002"/>
                  <a:pt x="403643" y="4732018"/>
                  <a:pt x="0" y="4771276"/>
                </a:cubicBezTo>
                <a:cubicBezTo>
                  <a:pt x="-38986" y="4560670"/>
                  <a:pt x="8720" y="4505207"/>
                  <a:pt x="0" y="4270292"/>
                </a:cubicBezTo>
                <a:cubicBezTo>
                  <a:pt x="-8720" y="4035377"/>
                  <a:pt x="68008" y="3815457"/>
                  <a:pt x="0" y="3626170"/>
                </a:cubicBezTo>
                <a:cubicBezTo>
                  <a:pt x="-68008" y="3436883"/>
                  <a:pt x="47349" y="3165713"/>
                  <a:pt x="0" y="3029760"/>
                </a:cubicBezTo>
                <a:cubicBezTo>
                  <a:pt x="-47349" y="2893807"/>
                  <a:pt x="20365" y="2668033"/>
                  <a:pt x="0" y="2576489"/>
                </a:cubicBezTo>
                <a:cubicBezTo>
                  <a:pt x="-20365" y="2484945"/>
                  <a:pt x="51460" y="2106055"/>
                  <a:pt x="0" y="1932367"/>
                </a:cubicBezTo>
                <a:cubicBezTo>
                  <a:pt x="-51460" y="1758679"/>
                  <a:pt x="37631" y="1493201"/>
                  <a:pt x="0" y="1335957"/>
                </a:cubicBezTo>
                <a:cubicBezTo>
                  <a:pt x="-37631" y="1178713"/>
                  <a:pt x="49381" y="996067"/>
                  <a:pt x="0" y="787261"/>
                </a:cubicBezTo>
                <a:cubicBezTo>
                  <a:pt x="-49381" y="578455"/>
                  <a:pt x="85246" y="299341"/>
                  <a:pt x="0" y="0"/>
                </a:cubicBezTo>
                <a:close/>
              </a:path>
            </a:pathLst>
          </a:custGeom>
          <a:noFill/>
          <a:ln w="19050" cap="flat" cmpd="sng">
            <a:solidFill>
              <a:srgbClr val="262626"/>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8"/>
          <p:cNvSpPr txBox="1">
            <a:spLocks noGrp="1"/>
          </p:cNvSpPr>
          <p:nvPr>
            <p:ph type="title"/>
          </p:nvPr>
        </p:nvSpPr>
        <p:spPr>
          <a:xfrm>
            <a:off x="457200" y="677059"/>
            <a:ext cx="9833548" cy="106680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23F4F"/>
              </a:buClr>
              <a:buSzPct val="111111"/>
              <a:buFont typeface="Calibri"/>
              <a:buNone/>
            </a:pPr>
            <a:r>
              <a:rPr lang="da-DK" sz="3600" b="1" dirty="0">
                <a:solidFill>
                  <a:srgbClr val="323F4F"/>
                </a:solidFill>
              </a:rPr>
              <a:t>Sygefravær er langsigtet indikator </a:t>
            </a:r>
            <a:br>
              <a:rPr lang="da-DK" sz="3600" b="1" dirty="0">
                <a:solidFill>
                  <a:srgbClr val="323F4F"/>
                </a:solidFill>
              </a:rPr>
            </a:br>
            <a:r>
              <a:rPr lang="da-DK" sz="3600" b="1" dirty="0">
                <a:solidFill>
                  <a:srgbClr val="323F4F"/>
                </a:solidFill>
              </a:rPr>
              <a:t>for ledelseskvalitet på institutionerne</a:t>
            </a:r>
            <a:endParaRPr sz="3200" dirty="0">
              <a:solidFill>
                <a:srgbClr val="323F4F"/>
              </a:solidFill>
            </a:endParaRPr>
          </a:p>
        </p:txBody>
      </p:sp>
      <p:grpSp>
        <p:nvGrpSpPr>
          <p:cNvPr id="181" name="Google Shape;181;p8"/>
          <p:cNvGrpSpPr/>
          <p:nvPr/>
        </p:nvGrpSpPr>
        <p:grpSpPr>
          <a:xfrm>
            <a:off x="7867135" y="0"/>
            <a:ext cx="4324865" cy="2641149"/>
            <a:chOff x="6867015" y="-1"/>
            <a:chExt cx="5324985" cy="3251912"/>
          </a:xfrm>
        </p:grpSpPr>
        <p:sp>
          <p:nvSpPr>
            <p:cNvPr id="182" name="Google Shape;182;p8"/>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83" name="Google Shape;183;p8"/>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84" name="Google Shape;184;p8"/>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85" name="Google Shape;185;p8"/>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86" name="Google Shape;186;p8"/>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pic>
        <p:nvPicPr>
          <p:cNvPr id="187" name="Google Shape;187;p8" descr="Et billede, der indeholder tekst, skærmbillede, Font/skrifttype, design&#10;&#10;Automatisk genereret beskrivelse"/>
          <p:cNvPicPr preferRelativeResize="0"/>
          <p:nvPr/>
        </p:nvPicPr>
        <p:blipFill rotWithShape="1">
          <a:blip r:embed="rId4">
            <a:alphaModFix/>
          </a:blip>
          <a:srcRect/>
          <a:stretch/>
        </p:blipFill>
        <p:spPr>
          <a:xfrm>
            <a:off x="2405371" y="1968555"/>
            <a:ext cx="7772400" cy="4672052"/>
          </a:xfrm>
          <a:custGeom>
            <a:avLst/>
            <a:gdLst/>
            <a:ahLst/>
            <a:cxnLst/>
            <a:rect l="l" t="t" r="r" b="b"/>
            <a:pathLst>
              <a:path w="7772400" h="4672052" fill="none" extrusionOk="0">
                <a:moveTo>
                  <a:pt x="0" y="0"/>
                </a:moveTo>
                <a:cubicBezTo>
                  <a:pt x="248593" y="-40192"/>
                  <a:pt x="493210" y="37976"/>
                  <a:pt x="753325" y="0"/>
                </a:cubicBezTo>
                <a:cubicBezTo>
                  <a:pt x="1013441" y="-37976"/>
                  <a:pt x="1136436" y="77210"/>
                  <a:pt x="1428926" y="0"/>
                </a:cubicBezTo>
                <a:cubicBezTo>
                  <a:pt x="1721416" y="-77210"/>
                  <a:pt x="1885305" y="59876"/>
                  <a:pt x="2104527" y="0"/>
                </a:cubicBezTo>
                <a:cubicBezTo>
                  <a:pt x="2323749" y="-59876"/>
                  <a:pt x="2540948" y="42998"/>
                  <a:pt x="2780128" y="0"/>
                </a:cubicBezTo>
                <a:cubicBezTo>
                  <a:pt x="3019308" y="-42998"/>
                  <a:pt x="3337888" y="37897"/>
                  <a:pt x="3533453" y="0"/>
                </a:cubicBezTo>
                <a:cubicBezTo>
                  <a:pt x="3729018" y="-37897"/>
                  <a:pt x="3953800" y="68173"/>
                  <a:pt x="4286778" y="0"/>
                </a:cubicBezTo>
                <a:cubicBezTo>
                  <a:pt x="4619757" y="-68173"/>
                  <a:pt x="4569768" y="60622"/>
                  <a:pt x="4806930" y="0"/>
                </a:cubicBezTo>
                <a:cubicBezTo>
                  <a:pt x="5044092" y="-60622"/>
                  <a:pt x="5100146" y="45732"/>
                  <a:pt x="5249359" y="0"/>
                </a:cubicBezTo>
                <a:cubicBezTo>
                  <a:pt x="5398572" y="-45732"/>
                  <a:pt x="5562778" y="52313"/>
                  <a:pt x="5769512" y="0"/>
                </a:cubicBezTo>
                <a:cubicBezTo>
                  <a:pt x="5976246" y="-52313"/>
                  <a:pt x="6028082" y="31112"/>
                  <a:pt x="6134217" y="0"/>
                </a:cubicBezTo>
                <a:cubicBezTo>
                  <a:pt x="6240353" y="-31112"/>
                  <a:pt x="6359355" y="38296"/>
                  <a:pt x="6498922" y="0"/>
                </a:cubicBezTo>
                <a:cubicBezTo>
                  <a:pt x="6638490" y="-38296"/>
                  <a:pt x="6927166" y="23466"/>
                  <a:pt x="7174523" y="0"/>
                </a:cubicBezTo>
                <a:cubicBezTo>
                  <a:pt x="7421880" y="-23466"/>
                  <a:pt x="7494450" y="21199"/>
                  <a:pt x="7772400" y="0"/>
                </a:cubicBezTo>
                <a:cubicBezTo>
                  <a:pt x="7799773" y="206574"/>
                  <a:pt x="7725098" y="297731"/>
                  <a:pt x="7772400" y="443845"/>
                </a:cubicBezTo>
                <a:cubicBezTo>
                  <a:pt x="7819702" y="589960"/>
                  <a:pt x="7743415" y="867110"/>
                  <a:pt x="7772400" y="981131"/>
                </a:cubicBezTo>
                <a:cubicBezTo>
                  <a:pt x="7801385" y="1095152"/>
                  <a:pt x="7738829" y="1294993"/>
                  <a:pt x="7772400" y="1518417"/>
                </a:cubicBezTo>
                <a:cubicBezTo>
                  <a:pt x="7805971" y="1741841"/>
                  <a:pt x="7764056" y="1745922"/>
                  <a:pt x="7772400" y="1962262"/>
                </a:cubicBezTo>
                <a:cubicBezTo>
                  <a:pt x="7780744" y="2178602"/>
                  <a:pt x="7716593" y="2258790"/>
                  <a:pt x="7772400" y="2546268"/>
                </a:cubicBezTo>
                <a:cubicBezTo>
                  <a:pt x="7828207" y="2833746"/>
                  <a:pt x="7729399" y="3078242"/>
                  <a:pt x="7772400" y="3223716"/>
                </a:cubicBezTo>
                <a:cubicBezTo>
                  <a:pt x="7815401" y="3369190"/>
                  <a:pt x="7749318" y="3689135"/>
                  <a:pt x="7772400" y="3901163"/>
                </a:cubicBezTo>
                <a:cubicBezTo>
                  <a:pt x="7795482" y="4113191"/>
                  <a:pt x="7718040" y="4444018"/>
                  <a:pt x="7772400" y="4672052"/>
                </a:cubicBezTo>
                <a:cubicBezTo>
                  <a:pt x="7620281" y="4729603"/>
                  <a:pt x="7360592" y="4616354"/>
                  <a:pt x="7252247" y="4672052"/>
                </a:cubicBezTo>
                <a:cubicBezTo>
                  <a:pt x="7143902" y="4727750"/>
                  <a:pt x="6847582" y="4595295"/>
                  <a:pt x="6576646" y="4672052"/>
                </a:cubicBezTo>
                <a:cubicBezTo>
                  <a:pt x="6305710" y="4748809"/>
                  <a:pt x="6249012" y="4653903"/>
                  <a:pt x="6056493" y="4672052"/>
                </a:cubicBezTo>
                <a:cubicBezTo>
                  <a:pt x="5863974" y="4690201"/>
                  <a:pt x="5795766" y="4644847"/>
                  <a:pt x="5691788" y="4672052"/>
                </a:cubicBezTo>
                <a:cubicBezTo>
                  <a:pt x="5587811" y="4699257"/>
                  <a:pt x="5292236" y="4613659"/>
                  <a:pt x="4938463" y="4672052"/>
                </a:cubicBezTo>
                <a:cubicBezTo>
                  <a:pt x="4584690" y="4730445"/>
                  <a:pt x="4350112" y="4614414"/>
                  <a:pt x="4185138" y="4672052"/>
                </a:cubicBezTo>
                <a:cubicBezTo>
                  <a:pt x="4020164" y="4729690"/>
                  <a:pt x="3840162" y="4654833"/>
                  <a:pt x="3664986" y="4672052"/>
                </a:cubicBezTo>
                <a:cubicBezTo>
                  <a:pt x="3489810" y="4689271"/>
                  <a:pt x="3195862" y="4607976"/>
                  <a:pt x="3067109" y="4672052"/>
                </a:cubicBezTo>
                <a:cubicBezTo>
                  <a:pt x="2938356" y="4736128"/>
                  <a:pt x="2558982" y="4630848"/>
                  <a:pt x="2391508" y="4672052"/>
                </a:cubicBezTo>
                <a:cubicBezTo>
                  <a:pt x="2224034" y="4713256"/>
                  <a:pt x="2069619" y="4666570"/>
                  <a:pt x="1871355" y="4672052"/>
                </a:cubicBezTo>
                <a:cubicBezTo>
                  <a:pt x="1673091" y="4677534"/>
                  <a:pt x="1492094" y="4599142"/>
                  <a:pt x="1195754" y="4672052"/>
                </a:cubicBezTo>
                <a:cubicBezTo>
                  <a:pt x="899414" y="4744962"/>
                  <a:pt x="919144" y="4633700"/>
                  <a:pt x="753325" y="4672052"/>
                </a:cubicBezTo>
                <a:cubicBezTo>
                  <a:pt x="587506" y="4710404"/>
                  <a:pt x="331370" y="4598773"/>
                  <a:pt x="0" y="4672052"/>
                </a:cubicBezTo>
                <a:cubicBezTo>
                  <a:pt x="-37771" y="4510661"/>
                  <a:pt x="45208" y="4289282"/>
                  <a:pt x="0" y="4134766"/>
                </a:cubicBezTo>
                <a:cubicBezTo>
                  <a:pt x="-45208" y="3980250"/>
                  <a:pt x="11003" y="3823853"/>
                  <a:pt x="0" y="3597480"/>
                </a:cubicBezTo>
                <a:cubicBezTo>
                  <a:pt x="-11003" y="3371107"/>
                  <a:pt x="55951" y="3330755"/>
                  <a:pt x="0" y="3106915"/>
                </a:cubicBezTo>
                <a:cubicBezTo>
                  <a:pt x="-55951" y="2883076"/>
                  <a:pt x="16129" y="2717895"/>
                  <a:pt x="0" y="2569629"/>
                </a:cubicBezTo>
                <a:cubicBezTo>
                  <a:pt x="-16129" y="2421363"/>
                  <a:pt x="62562" y="2264243"/>
                  <a:pt x="0" y="2032343"/>
                </a:cubicBezTo>
                <a:cubicBezTo>
                  <a:pt x="-62562" y="1800443"/>
                  <a:pt x="35098" y="1676260"/>
                  <a:pt x="0" y="1401616"/>
                </a:cubicBezTo>
                <a:cubicBezTo>
                  <a:pt x="-35098" y="1126972"/>
                  <a:pt x="21806" y="1050267"/>
                  <a:pt x="0" y="724168"/>
                </a:cubicBezTo>
                <a:cubicBezTo>
                  <a:pt x="-21806" y="398069"/>
                  <a:pt x="45449" y="332868"/>
                  <a:pt x="0" y="0"/>
                </a:cubicBezTo>
                <a:close/>
              </a:path>
              <a:path w="7772400" h="4672052" extrusionOk="0">
                <a:moveTo>
                  <a:pt x="0" y="0"/>
                </a:moveTo>
                <a:cubicBezTo>
                  <a:pt x="103408" y="-36910"/>
                  <a:pt x="336593" y="22027"/>
                  <a:pt x="442429" y="0"/>
                </a:cubicBezTo>
                <a:cubicBezTo>
                  <a:pt x="548265" y="-22027"/>
                  <a:pt x="855857" y="9939"/>
                  <a:pt x="1040306" y="0"/>
                </a:cubicBezTo>
                <a:cubicBezTo>
                  <a:pt x="1224755" y="-9939"/>
                  <a:pt x="1513135" y="47249"/>
                  <a:pt x="1715907" y="0"/>
                </a:cubicBezTo>
                <a:cubicBezTo>
                  <a:pt x="1918679" y="-47249"/>
                  <a:pt x="2252282" y="45392"/>
                  <a:pt x="2391508" y="0"/>
                </a:cubicBezTo>
                <a:cubicBezTo>
                  <a:pt x="2530734" y="-45392"/>
                  <a:pt x="2647786" y="2275"/>
                  <a:pt x="2756213" y="0"/>
                </a:cubicBezTo>
                <a:cubicBezTo>
                  <a:pt x="2864640" y="-2275"/>
                  <a:pt x="3078008" y="33811"/>
                  <a:pt x="3198642" y="0"/>
                </a:cubicBezTo>
                <a:cubicBezTo>
                  <a:pt x="3319276" y="-33811"/>
                  <a:pt x="3614270" y="44537"/>
                  <a:pt x="3718794" y="0"/>
                </a:cubicBezTo>
                <a:cubicBezTo>
                  <a:pt x="3823318" y="-44537"/>
                  <a:pt x="4153740" y="18545"/>
                  <a:pt x="4316671" y="0"/>
                </a:cubicBezTo>
                <a:cubicBezTo>
                  <a:pt x="4479602" y="-18545"/>
                  <a:pt x="4911525" y="40367"/>
                  <a:pt x="5069996" y="0"/>
                </a:cubicBezTo>
                <a:cubicBezTo>
                  <a:pt x="5228468" y="-40367"/>
                  <a:pt x="5370859" y="17664"/>
                  <a:pt x="5512425" y="0"/>
                </a:cubicBezTo>
                <a:cubicBezTo>
                  <a:pt x="5653991" y="-17664"/>
                  <a:pt x="5817878" y="33084"/>
                  <a:pt x="6110302" y="0"/>
                </a:cubicBezTo>
                <a:cubicBezTo>
                  <a:pt x="6402726" y="-33084"/>
                  <a:pt x="6622079" y="1888"/>
                  <a:pt x="6785903" y="0"/>
                </a:cubicBezTo>
                <a:cubicBezTo>
                  <a:pt x="6949727" y="-1888"/>
                  <a:pt x="7070736" y="42638"/>
                  <a:pt x="7150608" y="0"/>
                </a:cubicBezTo>
                <a:cubicBezTo>
                  <a:pt x="7230481" y="-42638"/>
                  <a:pt x="7465731" y="2957"/>
                  <a:pt x="7772400" y="0"/>
                </a:cubicBezTo>
                <a:cubicBezTo>
                  <a:pt x="7832580" y="207830"/>
                  <a:pt x="7764925" y="503292"/>
                  <a:pt x="7772400" y="677448"/>
                </a:cubicBezTo>
                <a:cubicBezTo>
                  <a:pt x="7779875" y="851604"/>
                  <a:pt x="7761566" y="954203"/>
                  <a:pt x="7772400" y="1121292"/>
                </a:cubicBezTo>
                <a:cubicBezTo>
                  <a:pt x="7783234" y="1288381"/>
                  <a:pt x="7751994" y="1422547"/>
                  <a:pt x="7772400" y="1611858"/>
                </a:cubicBezTo>
                <a:cubicBezTo>
                  <a:pt x="7792806" y="1801169"/>
                  <a:pt x="7750661" y="1902124"/>
                  <a:pt x="7772400" y="2102423"/>
                </a:cubicBezTo>
                <a:cubicBezTo>
                  <a:pt x="7794139" y="2302722"/>
                  <a:pt x="7764668" y="2437016"/>
                  <a:pt x="7772400" y="2733150"/>
                </a:cubicBezTo>
                <a:cubicBezTo>
                  <a:pt x="7780132" y="3029284"/>
                  <a:pt x="7744930" y="3068291"/>
                  <a:pt x="7772400" y="3223716"/>
                </a:cubicBezTo>
                <a:cubicBezTo>
                  <a:pt x="7799870" y="3379141"/>
                  <a:pt x="7729837" y="3556626"/>
                  <a:pt x="7772400" y="3667561"/>
                </a:cubicBezTo>
                <a:cubicBezTo>
                  <a:pt x="7814963" y="3778496"/>
                  <a:pt x="7759707" y="3972749"/>
                  <a:pt x="7772400" y="4158126"/>
                </a:cubicBezTo>
                <a:cubicBezTo>
                  <a:pt x="7785093" y="4343504"/>
                  <a:pt x="7764404" y="4443491"/>
                  <a:pt x="7772400" y="4672052"/>
                </a:cubicBezTo>
                <a:cubicBezTo>
                  <a:pt x="7672061" y="4677799"/>
                  <a:pt x="7521628" y="4651150"/>
                  <a:pt x="7407695" y="4672052"/>
                </a:cubicBezTo>
                <a:cubicBezTo>
                  <a:pt x="7293763" y="4692954"/>
                  <a:pt x="6820317" y="4592932"/>
                  <a:pt x="6654370" y="4672052"/>
                </a:cubicBezTo>
                <a:cubicBezTo>
                  <a:pt x="6488424" y="4751172"/>
                  <a:pt x="6132678" y="4586844"/>
                  <a:pt x="5901045" y="4672052"/>
                </a:cubicBezTo>
                <a:cubicBezTo>
                  <a:pt x="5669412" y="4757260"/>
                  <a:pt x="5599521" y="4614261"/>
                  <a:pt x="5380892" y="4672052"/>
                </a:cubicBezTo>
                <a:cubicBezTo>
                  <a:pt x="5162263" y="4729843"/>
                  <a:pt x="5044186" y="4644450"/>
                  <a:pt x="4860739" y="4672052"/>
                </a:cubicBezTo>
                <a:cubicBezTo>
                  <a:pt x="4677292" y="4699654"/>
                  <a:pt x="4383314" y="4617067"/>
                  <a:pt x="4107414" y="4672052"/>
                </a:cubicBezTo>
                <a:cubicBezTo>
                  <a:pt x="3831515" y="4727037"/>
                  <a:pt x="3694824" y="4632635"/>
                  <a:pt x="3587262" y="4672052"/>
                </a:cubicBezTo>
                <a:cubicBezTo>
                  <a:pt x="3479700" y="4711469"/>
                  <a:pt x="3168662" y="4641042"/>
                  <a:pt x="2833937" y="4672052"/>
                </a:cubicBezTo>
                <a:cubicBezTo>
                  <a:pt x="2499212" y="4703062"/>
                  <a:pt x="2447318" y="4603606"/>
                  <a:pt x="2080612" y="4672052"/>
                </a:cubicBezTo>
                <a:cubicBezTo>
                  <a:pt x="1713907" y="4740498"/>
                  <a:pt x="1828287" y="4667591"/>
                  <a:pt x="1715907" y="4672052"/>
                </a:cubicBezTo>
                <a:cubicBezTo>
                  <a:pt x="1603528" y="4676513"/>
                  <a:pt x="1223440" y="4609027"/>
                  <a:pt x="1040306" y="4672052"/>
                </a:cubicBezTo>
                <a:cubicBezTo>
                  <a:pt x="857172" y="4735077"/>
                  <a:pt x="741709" y="4662582"/>
                  <a:pt x="597877" y="4672052"/>
                </a:cubicBezTo>
                <a:cubicBezTo>
                  <a:pt x="454045" y="4681522"/>
                  <a:pt x="238140" y="4614765"/>
                  <a:pt x="0" y="4672052"/>
                </a:cubicBezTo>
                <a:cubicBezTo>
                  <a:pt x="-72029" y="4480487"/>
                  <a:pt x="1089" y="4304504"/>
                  <a:pt x="0" y="3994604"/>
                </a:cubicBezTo>
                <a:cubicBezTo>
                  <a:pt x="-1089" y="3684704"/>
                  <a:pt x="3194" y="3658075"/>
                  <a:pt x="0" y="3550760"/>
                </a:cubicBezTo>
                <a:cubicBezTo>
                  <a:pt x="-3194" y="3443445"/>
                  <a:pt x="48442" y="3239180"/>
                  <a:pt x="0" y="3106915"/>
                </a:cubicBezTo>
                <a:cubicBezTo>
                  <a:pt x="-48442" y="2974650"/>
                  <a:pt x="240" y="2795026"/>
                  <a:pt x="0" y="2522908"/>
                </a:cubicBezTo>
                <a:cubicBezTo>
                  <a:pt x="-240" y="2250790"/>
                  <a:pt x="68475" y="2184300"/>
                  <a:pt x="0" y="1938902"/>
                </a:cubicBezTo>
                <a:cubicBezTo>
                  <a:pt x="-68475" y="1693504"/>
                  <a:pt x="31830" y="1512928"/>
                  <a:pt x="0" y="1401616"/>
                </a:cubicBezTo>
                <a:cubicBezTo>
                  <a:pt x="-31830" y="1290304"/>
                  <a:pt x="51919" y="1130783"/>
                  <a:pt x="0" y="911050"/>
                </a:cubicBezTo>
                <a:cubicBezTo>
                  <a:pt x="-51919" y="691317"/>
                  <a:pt x="36556" y="434959"/>
                  <a:pt x="0" y="0"/>
                </a:cubicBezTo>
                <a:close/>
              </a:path>
            </a:pathLst>
          </a:custGeom>
          <a:solidFill>
            <a:srgbClr val="262626"/>
          </a:solidFill>
          <a:ln w="9525" cap="flat" cmpd="sng">
            <a:solidFill>
              <a:srgbClr val="262626"/>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9"/>
          <p:cNvSpPr txBox="1">
            <a:spLocks noGrp="1"/>
          </p:cNvSpPr>
          <p:nvPr>
            <p:ph type="title"/>
          </p:nvPr>
        </p:nvSpPr>
        <p:spPr>
          <a:xfrm>
            <a:off x="771007" y="1080686"/>
            <a:ext cx="9833548" cy="10668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323F4F"/>
              </a:buClr>
              <a:buSzPct val="111111"/>
              <a:buFont typeface="Calibri"/>
              <a:buNone/>
            </a:pPr>
            <a:r>
              <a:rPr lang="da-DK" sz="4800" b="1" dirty="0">
                <a:solidFill>
                  <a:srgbClr val="323F4F"/>
                </a:solidFill>
              </a:rPr>
              <a:t>Økonomisk hestekur for en </a:t>
            </a:r>
            <a:br>
              <a:rPr lang="da-DK" sz="4800" b="1" dirty="0">
                <a:solidFill>
                  <a:srgbClr val="323F4F"/>
                </a:solidFill>
              </a:rPr>
            </a:br>
            <a:r>
              <a:rPr lang="da-DK" sz="4800" b="1" dirty="0">
                <a:solidFill>
                  <a:srgbClr val="323F4F"/>
                </a:solidFill>
              </a:rPr>
              <a:t>kommune er som en slankekur</a:t>
            </a:r>
            <a:endParaRPr dirty="0"/>
          </a:p>
        </p:txBody>
      </p:sp>
      <p:grpSp>
        <p:nvGrpSpPr>
          <p:cNvPr id="193" name="Google Shape;193;p9"/>
          <p:cNvGrpSpPr/>
          <p:nvPr/>
        </p:nvGrpSpPr>
        <p:grpSpPr>
          <a:xfrm>
            <a:off x="7867135" y="0"/>
            <a:ext cx="4324865" cy="2641149"/>
            <a:chOff x="6867015" y="-1"/>
            <a:chExt cx="5324985" cy="3251912"/>
          </a:xfrm>
        </p:grpSpPr>
        <p:sp>
          <p:nvSpPr>
            <p:cNvPr id="194" name="Google Shape;194;p9"/>
            <p:cNvSpPr/>
            <p:nvPr/>
          </p:nvSpPr>
          <p:spPr>
            <a:xfrm>
              <a:off x="6867015" y="-1"/>
              <a:ext cx="5324985" cy="3251912"/>
            </a:xfrm>
            <a:custGeom>
              <a:avLst/>
              <a:gdLst/>
              <a:ahLst/>
              <a:cxnLst/>
              <a:rect l="l" t="t" r="r" b="b"/>
              <a:pathLst>
                <a:path w="5324985" h="3251912" extrusionOk="0">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95" name="Google Shape;195;p9"/>
            <p:cNvSpPr/>
            <p:nvPr/>
          </p:nvSpPr>
          <p:spPr>
            <a:xfrm>
              <a:off x="6916467" y="-1"/>
              <a:ext cx="5275533" cy="2980757"/>
            </a:xfrm>
            <a:custGeom>
              <a:avLst/>
              <a:gdLst/>
              <a:ahLst/>
              <a:cxnLst/>
              <a:rect l="l" t="t" r="r" b="b"/>
              <a:pathLst>
                <a:path w="5275533" h="2980757" extrusionOk="0">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96" name="Google Shape;196;p9"/>
            <p:cNvSpPr/>
            <p:nvPr/>
          </p:nvSpPr>
          <p:spPr>
            <a:xfrm>
              <a:off x="6921214" y="-1"/>
              <a:ext cx="5270786" cy="2927775"/>
            </a:xfrm>
            <a:custGeom>
              <a:avLst/>
              <a:gdLst/>
              <a:ahLst/>
              <a:cxnLst/>
              <a:rect l="l" t="t" r="r" b="b"/>
              <a:pathLst>
                <a:path w="5270786" h="2927775" extrusionOk="0">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sp>
          <p:nvSpPr>
            <p:cNvPr id="197" name="Google Shape;197;p9"/>
            <p:cNvSpPr/>
            <p:nvPr/>
          </p:nvSpPr>
          <p:spPr>
            <a:xfrm>
              <a:off x="6921214" y="-1"/>
              <a:ext cx="5270786" cy="2927775"/>
            </a:xfrm>
            <a:custGeom>
              <a:avLst/>
              <a:gdLst/>
              <a:ahLst/>
              <a:cxnLst/>
              <a:rect l="l" t="t" r="r" b="b"/>
              <a:pathLst>
                <a:path w="5270786" h="2927775" extrusionOk="0">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0">
                  <a:srgbClr val="FFFFFF">
                    <a:alpha val="9019"/>
                  </a:srgbClr>
                </a:gs>
                <a:gs pos="2000">
                  <a:srgbClr val="FFFFFF">
                    <a:alpha val="9019"/>
                  </a:srgbClr>
                </a:gs>
                <a:gs pos="16000">
                  <a:srgbClr val="70AD47">
                    <a:alpha val="9019"/>
                  </a:srgbClr>
                </a:gs>
                <a:gs pos="85000">
                  <a:srgbClr val="4472C4">
                    <a:alpha val="9019"/>
                  </a:srgbClr>
                </a:gs>
                <a:gs pos="100000">
                  <a:srgbClr val="FFFFFF">
                    <a:alpha val="9019"/>
                  </a:srgbClr>
                </a:gs>
              </a:gsLst>
              <a:lin ang="12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323F4F"/>
                </a:solidFill>
                <a:latin typeface="Calibri"/>
                <a:ea typeface="Calibri"/>
                <a:cs typeface="Calibri"/>
                <a:sym typeface="Calibri"/>
              </a:endParaRPr>
            </a:p>
          </p:txBody>
        </p:sp>
      </p:grpSp>
      <p:pic>
        <p:nvPicPr>
          <p:cNvPr id="198" name="Google Shape;198;p9"/>
          <p:cNvPicPr preferRelativeResize="0"/>
          <p:nvPr/>
        </p:nvPicPr>
        <p:blipFill rotWithShape="1">
          <a:blip r:embed="rId3">
            <a:alphaModFix/>
          </a:blip>
          <a:srcRect/>
          <a:stretch/>
        </p:blipFill>
        <p:spPr>
          <a:xfrm>
            <a:off x="9474310" y="452365"/>
            <a:ext cx="2260490" cy="576425"/>
          </a:xfrm>
          <a:custGeom>
            <a:avLst/>
            <a:gdLst/>
            <a:ahLst/>
            <a:cxnLst/>
            <a:rect l="l" t="t" r="r" b="b"/>
            <a:pathLst>
              <a:path w="4141760" h="4377846" extrusionOk="0">
                <a:moveTo>
                  <a:pt x="0" y="0"/>
                </a:moveTo>
                <a:lnTo>
                  <a:pt x="4141760" y="0"/>
                </a:lnTo>
                <a:lnTo>
                  <a:pt x="4141760" y="4377846"/>
                </a:lnTo>
                <a:lnTo>
                  <a:pt x="0" y="4377846"/>
                </a:lnTo>
                <a:close/>
              </a:path>
            </a:pathLst>
          </a:custGeom>
          <a:noFill/>
          <a:ln>
            <a:noFill/>
          </a:ln>
        </p:spPr>
      </p:pic>
      <p:sp>
        <p:nvSpPr>
          <p:cNvPr id="199" name="Google Shape;199;p9"/>
          <p:cNvSpPr txBox="1"/>
          <p:nvPr/>
        </p:nvSpPr>
        <p:spPr>
          <a:xfrm>
            <a:off x="1053975" y="1614087"/>
            <a:ext cx="8783043" cy="438279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2000"/>
              <a:buFont typeface="Arial"/>
              <a:buNone/>
            </a:pPr>
            <a:endParaRPr sz="2000" b="1" i="0" u="none" strike="noStrike" cap="none">
              <a:solidFill>
                <a:srgbClr val="323F4F"/>
              </a:solidFill>
              <a:latin typeface="Calibri"/>
              <a:ea typeface="Calibri"/>
              <a:cs typeface="Calibri"/>
              <a:sym typeface="Calibri"/>
            </a:endParaRPr>
          </a:p>
          <a:p>
            <a:pPr marL="342900" marR="0" lvl="0" indent="-16510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342900" marR="0" lvl="0" indent="-190500" algn="l" rtl="0">
              <a:lnSpc>
                <a:spcPct val="100000"/>
              </a:lnSpc>
              <a:spcBef>
                <a:spcPts val="1000"/>
              </a:spcBef>
              <a:spcAft>
                <a:spcPts val="0"/>
              </a:spcAft>
              <a:buClr>
                <a:srgbClr val="323F4F"/>
              </a:buClr>
              <a:buSzPts val="2400"/>
              <a:buFont typeface="Arial"/>
              <a:buNone/>
            </a:pPr>
            <a:endParaRPr sz="2400" b="1">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a:solidFill>
                  <a:srgbClr val="323F4F"/>
                </a:solidFill>
                <a:latin typeface="Calibri"/>
                <a:ea typeface="Calibri"/>
                <a:cs typeface="Calibri"/>
                <a:sym typeface="Calibri"/>
              </a:rPr>
              <a:t>I det øjeblik man man slækker på fokus, så skrider det nemt</a:t>
            </a:r>
            <a:endParaRPr/>
          </a:p>
          <a:p>
            <a:pPr marL="342900" marR="0" lvl="0" indent="-190500" algn="l" rtl="0">
              <a:lnSpc>
                <a:spcPct val="100000"/>
              </a:lnSpc>
              <a:spcBef>
                <a:spcPts val="1000"/>
              </a:spcBef>
              <a:spcAft>
                <a:spcPts val="0"/>
              </a:spcAft>
              <a:buClr>
                <a:srgbClr val="323F4F"/>
              </a:buClr>
              <a:buSzPts val="2400"/>
              <a:buFont typeface="Arial"/>
              <a:buNone/>
            </a:pPr>
            <a:endParaRPr sz="2400" b="1">
              <a:solidFill>
                <a:srgbClr val="323F4F"/>
              </a:solidFill>
              <a:latin typeface="Calibri"/>
              <a:ea typeface="Calibri"/>
              <a:cs typeface="Calibri"/>
              <a:sym typeface="Calibri"/>
            </a:endParaRPr>
          </a:p>
          <a:p>
            <a:pPr marL="342900" marR="0" lvl="0" indent="-342900" algn="l" rtl="0">
              <a:spcBef>
                <a:spcPts val="1000"/>
              </a:spcBef>
              <a:spcAft>
                <a:spcPts val="0"/>
              </a:spcAft>
              <a:buClr>
                <a:srgbClr val="323F4F"/>
              </a:buClr>
              <a:buSzPts val="2400"/>
              <a:buFont typeface="Arial"/>
              <a:buChar char="●"/>
            </a:pPr>
            <a:r>
              <a:rPr lang="da-DK" sz="2400" b="1">
                <a:solidFill>
                  <a:srgbClr val="323F4F"/>
                </a:solidFill>
                <a:latin typeface="Calibri"/>
                <a:ea typeface="Calibri"/>
                <a:cs typeface="Calibri"/>
                <a:sym typeface="Calibri"/>
              </a:rPr>
              <a:t>Det tager 2-3 år før gode vaner er rodfæstet</a:t>
            </a:r>
            <a:endParaRPr/>
          </a:p>
          <a:p>
            <a:pPr marL="342900" marR="0" lvl="0" indent="-190500" algn="l" rtl="0">
              <a:lnSpc>
                <a:spcPct val="100000"/>
              </a:lnSpc>
              <a:spcBef>
                <a:spcPts val="1000"/>
              </a:spcBef>
              <a:spcAft>
                <a:spcPts val="0"/>
              </a:spcAft>
              <a:buClr>
                <a:srgbClr val="323F4F"/>
              </a:buClr>
              <a:buSzPts val="2400"/>
              <a:buFont typeface="Arial"/>
              <a:buNone/>
            </a:pPr>
            <a:endParaRPr sz="2400" b="1" i="0" u="none" strike="noStrike" cap="none">
              <a:solidFill>
                <a:srgbClr val="323F4F"/>
              </a:solidFill>
              <a:latin typeface="Calibri"/>
              <a:ea typeface="Calibri"/>
              <a:cs typeface="Calibri"/>
              <a:sym typeface="Calibri"/>
            </a:endParaRPr>
          </a:p>
          <a:p>
            <a:pPr marL="342900" marR="0" lvl="0" indent="-342900" algn="l" rtl="0">
              <a:lnSpc>
                <a:spcPct val="100000"/>
              </a:lnSpc>
              <a:spcBef>
                <a:spcPts val="1000"/>
              </a:spcBef>
              <a:spcAft>
                <a:spcPts val="0"/>
              </a:spcAft>
              <a:buClr>
                <a:srgbClr val="323F4F"/>
              </a:buClr>
              <a:buSzPts val="2400"/>
              <a:buFont typeface="Arial"/>
              <a:buChar char="●"/>
            </a:pPr>
            <a:r>
              <a:rPr lang="da-DK" sz="2400" b="1" i="0" u="none" strike="noStrike" cap="none">
                <a:solidFill>
                  <a:srgbClr val="323F4F"/>
                </a:solidFill>
                <a:latin typeface="Calibri"/>
                <a:ea typeface="Calibri"/>
                <a:cs typeface="Calibri"/>
                <a:sym typeface="Calibri"/>
              </a:rPr>
              <a:t>Derfor har I en stor opgave foran jer</a:t>
            </a:r>
            <a:endParaRPr/>
          </a:p>
          <a:p>
            <a:pPr marL="342900" marR="0" lvl="0" indent="-190500" algn="l" rtl="0">
              <a:lnSpc>
                <a:spcPct val="100000"/>
              </a:lnSpc>
              <a:spcBef>
                <a:spcPts val="1000"/>
              </a:spcBef>
              <a:spcAft>
                <a:spcPts val="0"/>
              </a:spcAft>
              <a:buClr>
                <a:srgbClr val="323F4F"/>
              </a:buClr>
              <a:buSzPts val="2400"/>
              <a:buFont typeface="Arial"/>
              <a:buNone/>
            </a:pPr>
            <a:endParaRPr sz="2400" b="1">
              <a:solidFill>
                <a:srgbClr val="323F4F"/>
              </a:solidFill>
              <a:latin typeface="Calibri"/>
              <a:ea typeface="Calibri"/>
              <a:cs typeface="Calibri"/>
              <a:sym typeface="Calibri"/>
            </a:endParaRPr>
          </a:p>
          <a:p>
            <a:pPr marL="342900" marR="0" lvl="0" indent="-190500" algn="l" rtl="0">
              <a:lnSpc>
                <a:spcPct val="100000"/>
              </a:lnSpc>
              <a:spcBef>
                <a:spcPts val="1000"/>
              </a:spcBef>
              <a:spcAft>
                <a:spcPts val="0"/>
              </a:spcAft>
              <a:buClr>
                <a:srgbClr val="323F4F"/>
              </a:buClr>
              <a:buSzPts val="2400"/>
              <a:buFont typeface="Arial"/>
              <a:buNone/>
            </a:pPr>
            <a:endParaRPr sz="2400" b="1" i="0" u="none" strike="noStrike" cap="none">
              <a:solidFill>
                <a:srgbClr val="323F4F"/>
              </a:solidFill>
              <a:latin typeface="Calibri"/>
              <a:ea typeface="Calibri"/>
              <a:cs typeface="Calibri"/>
              <a:sym typeface="Calibri"/>
            </a:endParaRPr>
          </a:p>
          <a:p>
            <a:pPr marL="342900" marR="0" lvl="0" indent="-190500" algn="l" rtl="0">
              <a:lnSpc>
                <a:spcPct val="100000"/>
              </a:lnSpc>
              <a:spcBef>
                <a:spcPts val="1000"/>
              </a:spcBef>
              <a:spcAft>
                <a:spcPts val="0"/>
              </a:spcAft>
              <a:buClr>
                <a:srgbClr val="323F4F"/>
              </a:buClr>
              <a:buSzPts val="2400"/>
              <a:buFont typeface="Arial"/>
              <a:buNone/>
            </a:pPr>
            <a:endParaRPr sz="2400" b="1">
              <a:solidFill>
                <a:srgbClr val="323F4F"/>
              </a:solidFill>
              <a:latin typeface="Calibri"/>
              <a:ea typeface="Calibri"/>
              <a:cs typeface="Calibri"/>
              <a:sym typeface="Calibri"/>
            </a:endParaRPr>
          </a:p>
          <a:p>
            <a:pPr marL="342900" marR="0" lvl="0" indent="-190500" algn="l" rtl="0">
              <a:lnSpc>
                <a:spcPct val="100000"/>
              </a:lnSpc>
              <a:spcBef>
                <a:spcPts val="1000"/>
              </a:spcBef>
              <a:spcAft>
                <a:spcPts val="0"/>
              </a:spcAft>
              <a:buClr>
                <a:srgbClr val="323F4F"/>
              </a:buClr>
              <a:buSzPts val="24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a:p>
            <a:pPr marL="0" marR="0" lvl="0" indent="0" algn="l" rtl="0">
              <a:lnSpc>
                <a:spcPct val="115000"/>
              </a:lnSpc>
              <a:spcBef>
                <a:spcPts val="1000"/>
              </a:spcBef>
              <a:spcAft>
                <a:spcPts val="0"/>
              </a:spcAft>
              <a:buClr>
                <a:schemeClr val="dk1"/>
              </a:buClr>
              <a:buSzPts val="2800"/>
              <a:buFont typeface="Arial"/>
              <a:buNone/>
            </a:pPr>
            <a:endParaRPr sz="2800" b="1" i="0" u="none" strike="noStrike" cap="none">
              <a:solidFill>
                <a:srgbClr val="323F4F"/>
              </a:solidFill>
              <a:latin typeface="Calibri"/>
              <a:ea typeface="Calibri"/>
              <a:cs typeface="Calibri"/>
              <a:sym typeface="Calibri"/>
            </a:endParaRPr>
          </a:p>
        </p:txBody>
      </p:sp>
      <p:pic>
        <p:nvPicPr>
          <p:cNvPr id="200" name="Google Shape;200;p9" descr="Skolebygning kontur"/>
          <p:cNvPicPr preferRelativeResize="0"/>
          <p:nvPr/>
        </p:nvPicPr>
        <p:blipFill rotWithShape="1">
          <a:blip r:embed="rId4">
            <a:alphaModFix/>
          </a:blip>
          <a:srcRect/>
          <a:stretch/>
        </p:blipFill>
        <p:spPr>
          <a:xfrm>
            <a:off x="9155209" y="3811744"/>
            <a:ext cx="2898692" cy="289869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par>
                                <p:cTn id="8" presetID="10" presetClass="entr" presetSubtype="0" fill="hold" nodeType="withEffect">
                                  <p:stCondLst>
                                    <p:cond delay="0"/>
                                  </p:stCondLst>
                                  <p:childTnLst>
                                    <p:set>
                                      <p:cBhvr>
                                        <p:cTn id="9" dur="1" fill="hold">
                                          <p:stCondLst>
                                            <p:cond delay="0"/>
                                          </p:stCondLst>
                                        </p:cTn>
                                        <p:tgtEl>
                                          <p:spTgt spid="200"/>
                                        </p:tgtEl>
                                        <p:attrNameLst>
                                          <p:attrName>style.visibility</p:attrName>
                                        </p:attrNameLst>
                                      </p:cBhvr>
                                      <p:to>
                                        <p:strVal val="visible"/>
                                      </p:to>
                                    </p:set>
                                    <p:animEffect transition="in" filter="fade">
                                      <p:cBhvr>
                                        <p:cTn id="10"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1286</Words>
  <Application>Microsoft Office PowerPoint</Application>
  <PresentationFormat>Widescreen</PresentationFormat>
  <Paragraphs>240</Paragraphs>
  <Slides>34</Slides>
  <Notes>34</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34</vt:i4>
      </vt:variant>
    </vt:vector>
  </HeadingPairs>
  <TitlesOfParts>
    <vt:vector size="37" baseType="lpstr">
      <vt:lpstr>Arial</vt:lpstr>
      <vt:lpstr>Calibri</vt:lpstr>
      <vt:lpstr>1_Office-tema</vt:lpstr>
      <vt:lpstr>Kertemindes udfordringer og muligheder</vt:lpstr>
      <vt:lpstr>Agenda:   </vt:lpstr>
      <vt:lpstr>Derfor var Kerteminde på min alarmliste for et år siden</vt:lpstr>
      <vt:lpstr>Hvad betyder det at blive sat under administration?</vt:lpstr>
      <vt:lpstr>Risiko for at ende i  selvforstærkende nedtur</vt:lpstr>
      <vt:lpstr>Et bilag viser, hvorfor I er på  vej væk fra afgrunden</vt:lpstr>
      <vt:lpstr>Kerteminde er på vej til at  sikre sin handlefrihed</vt:lpstr>
      <vt:lpstr>Sygefravær er langsigtet indikator  for ledelseskvalitet på institutionerne</vt:lpstr>
      <vt:lpstr>Økonomisk hestekur for en  kommune er som en slankekur</vt:lpstr>
      <vt:lpstr>Inflationstab er vendt, indgreb mod  handicapområde og en ny stor trussel</vt:lpstr>
      <vt:lpstr>2030-Planen</vt:lpstr>
      <vt:lpstr>Udfordringen</vt:lpstr>
      <vt:lpstr>Største risiko for kommunekasserne kommer fra Rusland</vt:lpstr>
      <vt:lpstr>Manglende dækning af opdrift på  handicapområdet rammer almenområdet</vt:lpstr>
      <vt:lpstr>Er regeringen og byrådet klar til at gennemføre anbefalinger om besparelser på handicapområdet ?</vt:lpstr>
      <vt:lpstr>Hvilke forventninger skaber politikerne?</vt:lpstr>
      <vt:lpstr>Hvordan påvirker økonomien  borgernes forventninger ?</vt:lpstr>
      <vt:lpstr>Regeringen og KL satser på omfattende  reform (læs besparelser) på handicapområdet</vt:lpstr>
      <vt:lpstr>Kan regeringen og kommunerne  komme igennem med de upopulære besparelser?</vt:lpstr>
      <vt:lpstr>Det store facit</vt:lpstr>
      <vt:lpstr>Kerteminde mangler en  langsigtet for budgetforbedringer</vt:lpstr>
      <vt:lpstr>Etårige sparekataloger slider velfærden og moralen ned</vt:lpstr>
      <vt:lpstr>Uden langsigtede reformer:  Næste år starter I ved det sidste forslag i kasserer i år</vt:lpstr>
      <vt:lpstr>Tre faser i genopret af kommuner</vt:lpstr>
      <vt:lpstr>Eksempler på store reformer</vt:lpstr>
      <vt:lpstr>2027 kan blive kaosår: </vt:lpstr>
      <vt:lpstr>– vil I være Nicklas Bendtner eller Simon Kjær? </vt:lpstr>
      <vt:lpstr>Stigende behov for effektiviseringer </vt:lpstr>
      <vt:lpstr>I har sat kursen rigtigt  – afgørende at byrådet kan implementere</vt:lpstr>
      <vt:lpstr>To store barrierer: </vt:lpstr>
      <vt:lpstr>Mit bud på processen:</vt:lpstr>
      <vt:lpstr>Mine fem bedste råd:</vt:lpstr>
      <vt:lpstr>I nysgerrighedens ånd:</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Kertemindes udfordringer og muligheder</dc:title>
  <dc:creator>Oliver Johansson</dc:creator>
  <cp:lastModifiedBy>Oliver Johansson</cp:lastModifiedBy>
  <cp:revision>2</cp:revision>
  <dcterms:created xsi:type="dcterms:W3CDTF">2023-12-14T08:39:01Z</dcterms:created>
  <dcterms:modified xsi:type="dcterms:W3CDTF">2024-05-03T11:59:49Z</dcterms:modified>
</cp:coreProperties>
</file>