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456" r:id="rId3"/>
    <p:sldId id="382" r:id="rId4"/>
    <p:sldId id="521" r:id="rId5"/>
    <p:sldId id="388" r:id="rId6"/>
    <p:sldId id="523" r:id="rId7"/>
    <p:sldId id="524" r:id="rId8"/>
    <p:sldId id="525" r:id="rId9"/>
    <p:sldId id="526" r:id="rId10"/>
    <p:sldId id="258" r:id="rId11"/>
    <p:sldId id="448" r:id="rId12"/>
    <p:sldId id="261" r:id="rId13"/>
    <p:sldId id="262" r:id="rId14"/>
    <p:sldId id="528" r:id="rId15"/>
    <p:sldId id="453" r:id="rId16"/>
    <p:sldId id="455" r:id="rId17"/>
    <p:sldId id="447" r:id="rId18"/>
    <p:sldId id="529" r:id="rId19"/>
    <p:sldId id="527" r:id="rId20"/>
    <p:sldId id="530" r:id="rId21"/>
    <p:sldId id="531" r:id="rId22"/>
    <p:sldId id="534" r:id="rId23"/>
    <p:sldId id="535" r:id="rId24"/>
    <p:sldId id="532" r:id="rId25"/>
    <p:sldId id="533" r:id="rId26"/>
    <p:sldId id="278" r:id="rId27"/>
    <p:sldId id="536" r:id="rId28"/>
    <p:sldId id="279" r:id="rId29"/>
    <p:sldId id="460" r:id="rId30"/>
    <p:sldId id="283" r:id="rId31"/>
    <p:sldId id="284" r:id="rId32"/>
    <p:sldId id="285" r:id="rId33"/>
    <p:sldId id="537" r:id="rId34"/>
    <p:sldId id="287" r:id="rId3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3D557-B14E-44FB-80E4-C296AD45E22F}" v="2" dt="2024-05-03T07:05:48.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3" autoAdjust="0"/>
    <p:restoredTop sz="94710"/>
  </p:normalViewPr>
  <p:slideViewPr>
    <p:cSldViewPr snapToGrid="0">
      <p:cViewPr varScale="1">
        <p:scale>
          <a:sx n="81" d="100"/>
          <a:sy n="81" d="100"/>
        </p:scale>
        <p:origin x="8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Lykke Sognstrup" userId="35709d42-5980-48be-ab2c-956bf42d8c84" providerId="ADAL" clId="{4223D557-B14E-44FB-80E4-C296AD45E22F}"/>
    <pc:docChg chg="modSld">
      <pc:chgData name="Andreas Lykke Sognstrup" userId="35709d42-5980-48be-ab2c-956bf42d8c84" providerId="ADAL" clId="{4223D557-B14E-44FB-80E4-C296AD45E22F}" dt="2024-05-03T07:05:48.492" v="2" actId="20577"/>
      <pc:docMkLst>
        <pc:docMk/>
      </pc:docMkLst>
      <pc:sldChg chg="modSp">
        <pc:chgData name="Andreas Lykke Sognstrup" userId="35709d42-5980-48be-ab2c-956bf42d8c84" providerId="ADAL" clId="{4223D557-B14E-44FB-80E4-C296AD45E22F}" dt="2024-05-03T07:05:31.094" v="1" actId="20577"/>
        <pc:sldMkLst>
          <pc:docMk/>
          <pc:sldMk cId="0" sldId="285"/>
        </pc:sldMkLst>
        <pc:spChg chg="mod">
          <ac:chgData name="Andreas Lykke Sognstrup" userId="35709d42-5980-48be-ab2c-956bf42d8c84" providerId="ADAL" clId="{4223D557-B14E-44FB-80E4-C296AD45E22F}" dt="2024-05-03T07:05:31.094" v="1" actId="20577"/>
          <ac:spMkLst>
            <pc:docMk/>
            <pc:sldMk cId="0" sldId="285"/>
            <ac:spMk id="593" creationId="{00000000-0000-0000-0000-000000000000}"/>
          </ac:spMkLst>
        </pc:spChg>
      </pc:sldChg>
      <pc:sldChg chg="modSp mod">
        <pc:chgData name="Andreas Lykke Sognstrup" userId="35709d42-5980-48be-ab2c-956bf42d8c84" providerId="ADAL" clId="{4223D557-B14E-44FB-80E4-C296AD45E22F}" dt="2024-05-03T07:04:24.474" v="0" actId="20577"/>
        <pc:sldMkLst>
          <pc:docMk/>
          <pc:sldMk cId="2711017480" sldId="525"/>
        </pc:sldMkLst>
        <pc:spChg chg="mod">
          <ac:chgData name="Andreas Lykke Sognstrup" userId="35709d42-5980-48be-ab2c-956bf42d8c84" providerId="ADAL" clId="{4223D557-B14E-44FB-80E4-C296AD45E22F}" dt="2024-05-03T07:04:24.474" v="0" actId="20577"/>
          <ac:spMkLst>
            <pc:docMk/>
            <pc:sldMk cId="2711017480" sldId="525"/>
            <ac:spMk id="599" creationId="{00000000-0000-0000-0000-000000000000}"/>
          </ac:spMkLst>
        </pc:spChg>
      </pc:sldChg>
      <pc:sldChg chg="modSp">
        <pc:chgData name="Andreas Lykke Sognstrup" userId="35709d42-5980-48be-ab2c-956bf42d8c84" providerId="ADAL" clId="{4223D557-B14E-44FB-80E4-C296AD45E22F}" dt="2024-05-03T07:05:48.492" v="2" actId="20577"/>
        <pc:sldMkLst>
          <pc:docMk/>
          <pc:sldMk cId="0" sldId="537"/>
        </pc:sldMkLst>
        <pc:spChg chg="mod">
          <ac:chgData name="Andreas Lykke Sognstrup" userId="35709d42-5980-48be-ab2c-956bf42d8c84" providerId="ADAL" clId="{4223D557-B14E-44FB-80E4-C296AD45E22F}" dt="2024-05-03T07:05:48.492" v="2" actId="20577"/>
          <ac:spMkLst>
            <pc:docMk/>
            <pc:sldMk cId="0" sldId="537"/>
            <ac:spMk id="60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D769C-C73A-DA4E-A15F-273F8039B262}" type="doc">
      <dgm:prSet loTypeId="urn:microsoft.com/office/officeart/2005/8/layout/hChevron3" loCatId="" qsTypeId="urn:microsoft.com/office/officeart/2005/8/quickstyle/simple2" qsCatId="simple" csTypeId="urn:microsoft.com/office/officeart/2005/8/colors/accent1_2" csCatId="accent1" phldr="1"/>
      <dgm:spPr/>
    </dgm:pt>
    <dgm:pt modelId="{B8468D8B-0C3C-CB41-AB7A-356CD27CE720}">
      <dgm:prSet phldrT="[Tekst]"/>
      <dgm:spPr/>
      <dgm:t>
        <a:bodyPr/>
        <a:lstStyle/>
        <a:p>
          <a:r>
            <a:rPr lang="da-DK" dirty="0"/>
            <a:t>Budgetdisciplin – </a:t>
          </a:r>
        </a:p>
        <a:p>
          <a:r>
            <a:rPr lang="da-DK" dirty="0"/>
            <a:t>(stop blødningen)</a:t>
          </a:r>
        </a:p>
      </dgm:t>
    </dgm:pt>
    <dgm:pt modelId="{FAF37CF9-DBFD-FF41-9423-A77FBADF7376}" type="parTrans" cxnId="{DA377A22-F52B-764B-A5C9-4E8D7023E29E}">
      <dgm:prSet/>
      <dgm:spPr/>
      <dgm:t>
        <a:bodyPr/>
        <a:lstStyle/>
        <a:p>
          <a:endParaRPr lang="da-DK"/>
        </a:p>
      </dgm:t>
    </dgm:pt>
    <dgm:pt modelId="{31AFADE9-7672-C546-BD30-3E13E5C1EAB1}" type="sibTrans" cxnId="{DA377A22-F52B-764B-A5C9-4E8D7023E29E}">
      <dgm:prSet/>
      <dgm:spPr/>
      <dgm:t>
        <a:bodyPr/>
        <a:lstStyle/>
        <a:p>
          <a:endParaRPr lang="da-DK"/>
        </a:p>
      </dgm:t>
    </dgm:pt>
    <dgm:pt modelId="{CBD97AB7-C74B-C945-974E-B9A082DC9666}">
      <dgm:prSet phldrT="[Tekst]"/>
      <dgm:spPr/>
      <dgm:t>
        <a:bodyPr/>
        <a:lstStyle/>
        <a:p>
          <a:r>
            <a:rPr lang="da-DK" dirty="0"/>
            <a:t>Effektive processer og økonomistyring (stabiliser patienten)</a:t>
          </a:r>
        </a:p>
      </dgm:t>
    </dgm:pt>
    <dgm:pt modelId="{6346B28D-E037-A246-8D2A-9D7A7EFB2799}" type="parTrans" cxnId="{8962F0D9-0F95-794A-B2BB-7F74B88DE9CB}">
      <dgm:prSet/>
      <dgm:spPr/>
      <dgm:t>
        <a:bodyPr/>
        <a:lstStyle/>
        <a:p>
          <a:endParaRPr lang="da-DK"/>
        </a:p>
      </dgm:t>
    </dgm:pt>
    <dgm:pt modelId="{E412F908-BD55-4243-BAB8-586BFF483C51}" type="sibTrans" cxnId="{8962F0D9-0F95-794A-B2BB-7F74B88DE9CB}">
      <dgm:prSet/>
      <dgm:spPr/>
      <dgm:t>
        <a:bodyPr/>
        <a:lstStyle/>
        <a:p>
          <a:endParaRPr lang="da-DK"/>
        </a:p>
      </dgm:t>
    </dgm:pt>
    <dgm:pt modelId="{9B6DAF64-6E82-6E4E-ACBC-FF591F696499}">
      <dgm:prSet phldrT="[Tekst]"/>
      <dgm:spPr/>
      <dgm:t>
        <a:bodyPr/>
        <a:lstStyle/>
        <a:p>
          <a:r>
            <a:rPr lang="da-DK" dirty="0"/>
            <a:t>Langsigtede reformer</a:t>
          </a:r>
        </a:p>
        <a:p>
          <a:r>
            <a:rPr lang="da-DK" dirty="0"/>
            <a:t>(forebyg ny sygdom)</a:t>
          </a:r>
        </a:p>
      </dgm:t>
    </dgm:pt>
    <dgm:pt modelId="{3DDC6E87-EA02-D74F-B069-714751C00B66}" type="parTrans" cxnId="{3FD1D378-3551-D84E-A7B6-28A84E5DD9F7}">
      <dgm:prSet/>
      <dgm:spPr/>
      <dgm:t>
        <a:bodyPr/>
        <a:lstStyle/>
        <a:p>
          <a:endParaRPr lang="da-DK"/>
        </a:p>
      </dgm:t>
    </dgm:pt>
    <dgm:pt modelId="{F74E6E7B-04F7-4543-965E-70C86B6B6D69}" type="sibTrans" cxnId="{3FD1D378-3551-D84E-A7B6-28A84E5DD9F7}">
      <dgm:prSet/>
      <dgm:spPr/>
      <dgm:t>
        <a:bodyPr/>
        <a:lstStyle/>
        <a:p>
          <a:endParaRPr lang="da-DK"/>
        </a:p>
      </dgm:t>
    </dgm:pt>
    <dgm:pt modelId="{11B1F825-3835-D442-A7B8-051B40145D3B}" type="pres">
      <dgm:prSet presAssocID="{F38D769C-C73A-DA4E-A15F-273F8039B262}" presName="Name0" presStyleCnt="0">
        <dgm:presLayoutVars>
          <dgm:dir/>
          <dgm:resizeHandles val="exact"/>
        </dgm:presLayoutVars>
      </dgm:prSet>
      <dgm:spPr/>
    </dgm:pt>
    <dgm:pt modelId="{487FABC9-2633-A248-99CC-9E69FD52BB19}" type="pres">
      <dgm:prSet presAssocID="{B8468D8B-0C3C-CB41-AB7A-356CD27CE720}" presName="parTxOnly" presStyleLbl="node1" presStyleIdx="0" presStyleCnt="3">
        <dgm:presLayoutVars>
          <dgm:bulletEnabled val="1"/>
        </dgm:presLayoutVars>
      </dgm:prSet>
      <dgm:spPr/>
    </dgm:pt>
    <dgm:pt modelId="{EA44FB06-204C-ED4A-8C41-95D952B51547}" type="pres">
      <dgm:prSet presAssocID="{31AFADE9-7672-C546-BD30-3E13E5C1EAB1}" presName="parSpace" presStyleCnt="0"/>
      <dgm:spPr/>
    </dgm:pt>
    <dgm:pt modelId="{D70F9521-CACA-1C47-8672-A46B025CAA38}" type="pres">
      <dgm:prSet presAssocID="{CBD97AB7-C74B-C945-974E-B9A082DC9666}" presName="parTxOnly" presStyleLbl="node1" presStyleIdx="1" presStyleCnt="3">
        <dgm:presLayoutVars>
          <dgm:bulletEnabled val="1"/>
        </dgm:presLayoutVars>
      </dgm:prSet>
      <dgm:spPr/>
    </dgm:pt>
    <dgm:pt modelId="{3AE6947C-05A7-6345-AC1B-266D09D50CC9}" type="pres">
      <dgm:prSet presAssocID="{E412F908-BD55-4243-BAB8-586BFF483C51}" presName="parSpace" presStyleCnt="0"/>
      <dgm:spPr/>
    </dgm:pt>
    <dgm:pt modelId="{1EF1CB9E-A4AE-F34E-B34E-5BCFDEED767A}" type="pres">
      <dgm:prSet presAssocID="{9B6DAF64-6E82-6E4E-ACBC-FF591F696499}" presName="parTxOnly" presStyleLbl="node1" presStyleIdx="2" presStyleCnt="3">
        <dgm:presLayoutVars>
          <dgm:bulletEnabled val="1"/>
        </dgm:presLayoutVars>
      </dgm:prSet>
      <dgm:spPr/>
    </dgm:pt>
  </dgm:ptLst>
  <dgm:cxnLst>
    <dgm:cxn modelId="{2034261C-93FA-6B41-8A51-4FD34E309906}" type="presOf" srcId="{9B6DAF64-6E82-6E4E-ACBC-FF591F696499}" destId="{1EF1CB9E-A4AE-F34E-B34E-5BCFDEED767A}" srcOrd="0" destOrd="0" presId="urn:microsoft.com/office/officeart/2005/8/layout/hChevron3"/>
    <dgm:cxn modelId="{DA377A22-F52B-764B-A5C9-4E8D7023E29E}" srcId="{F38D769C-C73A-DA4E-A15F-273F8039B262}" destId="{B8468D8B-0C3C-CB41-AB7A-356CD27CE720}" srcOrd="0" destOrd="0" parTransId="{FAF37CF9-DBFD-FF41-9423-A77FBADF7376}" sibTransId="{31AFADE9-7672-C546-BD30-3E13E5C1EAB1}"/>
    <dgm:cxn modelId="{D1CE2E74-BE9E-814E-9632-3B85A590447B}" type="presOf" srcId="{CBD97AB7-C74B-C945-974E-B9A082DC9666}" destId="{D70F9521-CACA-1C47-8672-A46B025CAA38}" srcOrd="0" destOrd="0" presId="urn:microsoft.com/office/officeart/2005/8/layout/hChevron3"/>
    <dgm:cxn modelId="{3FD1D378-3551-D84E-A7B6-28A84E5DD9F7}" srcId="{F38D769C-C73A-DA4E-A15F-273F8039B262}" destId="{9B6DAF64-6E82-6E4E-ACBC-FF591F696499}" srcOrd="2" destOrd="0" parTransId="{3DDC6E87-EA02-D74F-B069-714751C00B66}" sibTransId="{F74E6E7B-04F7-4543-965E-70C86B6B6D69}"/>
    <dgm:cxn modelId="{A29948AA-EDC2-FF4C-858E-AE32CB33BC0D}" type="presOf" srcId="{B8468D8B-0C3C-CB41-AB7A-356CD27CE720}" destId="{487FABC9-2633-A248-99CC-9E69FD52BB19}" srcOrd="0" destOrd="0" presId="urn:microsoft.com/office/officeart/2005/8/layout/hChevron3"/>
    <dgm:cxn modelId="{5A10FFCF-FD21-D54F-BFF2-25D20B665694}" type="presOf" srcId="{F38D769C-C73A-DA4E-A15F-273F8039B262}" destId="{11B1F825-3835-D442-A7B8-051B40145D3B}" srcOrd="0" destOrd="0" presId="urn:microsoft.com/office/officeart/2005/8/layout/hChevron3"/>
    <dgm:cxn modelId="{8962F0D9-0F95-794A-B2BB-7F74B88DE9CB}" srcId="{F38D769C-C73A-DA4E-A15F-273F8039B262}" destId="{CBD97AB7-C74B-C945-974E-B9A082DC9666}" srcOrd="1" destOrd="0" parTransId="{6346B28D-E037-A246-8D2A-9D7A7EFB2799}" sibTransId="{E412F908-BD55-4243-BAB8-586BFF483C51}"/>
    <dgm:cxn modelId="{AEF0D0CB-B52C-7448-A1BF-B94311547B96}" type="presParOf" srcId="{11B1F825-3835-D442-A7B8-051B40145D3B}" destId="{487FABC9-2633-A248-99CC-9E69FD52BB19}" srcOrd="0" destOrd="0" presId="urn:microsoft.com/office/officeart/2005/8/layout/hChevron3"/>
    <dgm:cxn modelId="{0B2F1F37-F409-8344-8C00-167AD1D1FA18}" type="presParOf" srcId="{11B1F825-3835-D442-A7B8-051B40145D3B}" destId="{EA44FB06-204C-ED4A-8C41-95D952B51547}" srcOrd="1" destOrd="0" presId="urn:microsoft.com/office/officeart/2005/8/layout/hChevron3"/>
    <dgm:cxn modelId="{6FF52518-359B-1A4F-84F5-39949D5385C1}" type="presParOf" srcId="{11B1F825-3835-D442-A7B8-051B40145D3B}" destId="{D70F9521-CACA-1C47-8672-A46B025CAA38}" srcOrd="2" destOrd="0" presId="urn:microsoft.com/office/officeart/2005/8/layout/hChevron3"/>
    <dgm:cxn modelId="{E58B10D6-3FDF-2247-BEB6-A2535FF9E08D}" type="presParOf" srcId="{11B1F825-3835-D442-A7B8-051B40145D3B}" destId="{3AE6947C-05A7-6345-AC1B-266D09D50CC9}" srcOrd="3" destOrd="0" presId="urn:microsoft.com/office/officeart/2005/8/layout/hChevron3"/>
    <dgm:cxn modelId="{64D2A530-E33E-7448-9396-DBEF72CADA6A}" type="presParOf" srcId="{11B1F825-3835-D442-A7B8-051B40145D3B}" destId="{1EF1CB9E-A4AE-F34E-B34E-5BCFDEED767A}"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D769C-C73A-DA4E-A15F-273F8039B262}" type="doc">
      <dgm:prSet loTypeId="urn:microsoft.com/office/officeart/2005/8/layout/hChevron3" loCatId="" qsTypeId="urn:microsoft.com/office/officeart/2005/8/quickstyle/simple2" qsCatId="simple" csTypeId="urn:microsoft.com/office/officeart/2005/8/colors/accent1_2" csCatId="accent1" phldr="1"/>
      <dgm:spPr/>
    </dgm:pt>
    <dgm:pt modelId="{B8468D8B-0C3C-CB41-AB7A-356CD27CE720}">
      <dgm:prSet phldrT="[Tekst]"/>
      <dgm:spPr/>
      <dgm:t>
        <a:bodyPr/>
        <a:lstStyle/>
        <a:p>
          <a:r>
            <a:rPr lang="da-DK" dirty="0"/>
            <a:t>Budgetdisciplin – </a:t>
          </a:r>
        </a:p>
        <a:p>
          <a:r>
            <a:rPr lang="da-DK" dirty="0"/>
            <a:t>(stop blødningen)</a:t>
          </a:r>
        </a:p>
      </dgm:t>
    </dgm:pt>
    <dgm:pt modelId="{FAF37CF9-DBFD-FF41-9423-A77FBADF7376}" type="parTrans" cxnId="{DA377A22-F52B-764B-A5C9-4E8D7023E29E}">
      <dgm:prSet/>
      <dgm:spPr/>
      <dgm:t>
        <a:bodyPr/>
        <a:lstStyle/>
        <a:p>
          <a:endParaRPr lang="da-DK"/>
        </a:p>
      </dgm:t>
    </dgm:pt>
    <dgm:pt modelId="{31AFADE9-7672-C546-BD30-3E13E5C1EAB1}" type="sibTrans" cxnId="{DA377A22-F52B-764B-A5C9-4E8D7023E29E}">
      <dgm:prSet/>
      <dgm:spPr/>
      <dgm:t>
        <a:bodyPr/>
        <a:lstStyle/>
        <a:p>
          <a:endParaRPr lang="da-DK"/>
        </a:p>
      </dgm:t>
    </dgm:pt>
    <dgm:pt modelId="{CBD97AB7-C74B-C945-974E-B9A082DC9666}">
      <dgm:prSet phldrT="[Tekst]"/>
      <dgm:spPr/>
      <dgm:t>
        <a:bodyPr/>
        <a:lstStyle/>
        <a:p>
          <a:r>
            <a:rPr lang="da-DK" dirty="0"/>
            <a:t>Effektive processer og økonomistyring (stabiliser patienten)</a:t>
          </a:r>
        </a:p>
      </dgm:t>
    </dgm:pt>
    <dgm:pt modelId="{6346B28D-E037-A246-8D2A-9D7A7EFB2799}" type="parTrans" cxnId="{8962F0D9-0F95-794A-B2BB-7F74B88DE9CB}">
      <dgm:prSet/>
      <dgm:spPr/>
      <dgm:t>
        <a:bodyPr/>
        <a:lstStyle/>
        <a:p>
          <a:endParaRPr lang="da-DK"/>
        </a:p>
      </dgm:t>
    </dgm:pt>
    <dgm:pt modelId="{E412F908-BD55-4243-BAB8-586BFF483C51}" type="sibTrans" cxnId="{8962F0D9-0F95-794A-B2BB-7F74B88DE9CB}">
      <dgm:prSet/>
      <dgm:spPr/>
      <dgm:t>
        <a:bodyPr/>
        <a:lstStyle/>
        <a:p>
          <a:endParaRPr lang="da-DK"/>
        </a:p>
      </dgm:t>
    </dgm:pt>
    <dgm:pt modelId="{9B6DAF64-6E82-6E4E-ACBC-FF591F696499}">
      <dgm:prSet phldrT="[Tekst]"/>
      <dgm:spPr/>
      <dgm:t>
        <a:bodyPr/>
        <a:lstStyle/>
        <a:p>
          <a:r>
            <a:rPr lang="da-DK" dirty="0"/>
            <a:t>Langsigtede reformer</a:t>
          </a:r>
        </a:p>
        <a:p>
          <a:r>
            <a:rPr lang="da-DK" dirty="0"/>
            <a:t>(forebyg ny sygdom)</a:t>
          </a:r>
        </a:p>
      </dgm:t>
    </dgm:pt>
    <dgm:pt modelId="{3DDC6E87-EA02-D74F-B069-714751C00B66}" type="parTrans" cxnId="{3FD1D378-3551-D84E-A7B6-28A84E5DD9F7}">
      <dgm:prSet/>
      <dgm:spPr/>
      <dgm:t>
        <a:bodyPr/>
        <a:lstStyle/>
        <a:p>
          <a:endParaRPr lang="da-DK"/>
        </a:p>
      </dgm:t>
    </dgm:pt>
    <dgm:pt modelId="{F74E6E7B-04F7-4543-965E-70C86B6B6D69}" type="sibTrans" cxnId="{3FD1D378-3551-D84E-A7B6-28A84E5DD9F7}">
      <dgm:prSet/>
      <dgm:spPr/>
      <dgm:t>
        <a:bodyPr/>
        <a:lstStyle/>
        <a:p>
          <a:endParaRPr lang="da-DK"/>
        </a:p>
      </dgm:t>
    </dgm:pt>
    <dgm:pt modelId="{11B1F825-3835-D442-A7B8-051B40145D3B}" type="pres">
      <dgm:prSet presAssocID="{F38D769C-C73A-DA4E-A15F-273F8039B262}" presName="Name0" presStyleCnt="0">
        <dgm:presLayoutVars>
          <dgm:dir/>
          <dgm:resizeHandles val="exact"/>
        </dgm:presLayoutVars>
      </dgm:prSet>
      <dgm:spPr/>
    </dgm:pt>
    <dgm:pt modelId="{487FABC9-2633-A248-99CC-9E69FD52BB19}" type="pres">
      <dgm:prSet presAssocID="{B8468D8B-0C3C-CB41-AB7A-356CD27CE720}" presName="parTxOnly" presStyleLbl="node1" presStyleIdx="0" presStyleCnt="3">
        <dgm:presLayoutVars>
          <dgm:bulletEnabled val="1"/>
        </dgm:presLayoutVars>
      </dgm:prSet>
      <dgm:spPr/>
    </dgm:pt>
    <dgm:pt modelId="{EA44FB06-204C-ED4A-8C41-95D952B51547}" type="pres">
      <dgm:prSet presAssocID="{31AFADE9-7672-C546-BD30-3E13E5C1EAB1}" presName="parSpace" presStyleCnt="0"/>
      <dgm:spPr/>
    </dgm:pt>
    <dgm:pt modelId="{D70F9521-CACA-1C47-8672-A46B025CAA38}" type="pres">
      <dgm:prSet presAssocID="{CBD97AB7-C74B-C945-974E-B9A082DC9666}" presName="parTxOnly" presStyleLbl="node1" presStyleIdx="1" presStyleCnt="3">
        <dgm:presLayoutVars>
          <dgm:bulletEnabled val="1"/>
        </dgm:presLayoutVars>
      </dgm:prSet>
      <dgm:spPr/>
    </dgm:pt>
    <dgm:pt modelId="{3AE6947C-05A7-6345-AC1B-266D09D50CC9}" type="pres">
      <dgm:prSet presAssocID="{E412F908-BD55-4243-BAB8-586BFF483C51}" presName="parSpace" presStyleCnt="0"/>
      <dgm:spPr/>
    </dgm:pt>
    <dgm:pt modelId="{1EF1CB9E-A4AE-F34E-B34E-5BCFDEED767A}" type="pres">
      <dgm:prSet presAssocID="{9B6DAF64-6E82-6E4E-ACBC-FF591F696499}" presName="parTxOnly" presStyleLbl="node1" presStyleIdx="2" presStyleCnt="3">
        <dgm:presLayoutVars>
          <dgm:bulletEnabled val="1"/>
        </dgm:presLayoutVars>
      </dgm:prSet>
      <dgm:spPr/>
    </dgm:pt>
  </dgm:ptLst>
  <dgm:cxnLst>
    <dgm:cxn modelId="{2034261C-93FA-6B41-8A51-4FD34E309906}" type="presOf" srcId="{9B6DAF64-6E82-6E4E-ACBC-FF591F696499}" destId="{1EF1CB9E-A4AE-F34E-B34E-5BCFDEED767A}" srcOrd="0" destOrd="0" presId="urn:microsoft.com/office/officeart/2005/8/layout/hChevron3"/>
    <dgm:cxn modelId="{DA377A22-F52B-764B-A5C9-4E8D7023E29E}" srcId="{F38D769C-C73A-DA4E-A15F-273F8039B262}" destId="{B8468D8B-0C3C-CB41-AB7A-356CD27CE720}" srcOrd="0" destOrd="0" parTransId="{FAF37CF9-DBFD-FF41-9423-A77FBADF7376}" sibTransId="{31AFADE9-7672-C546-BD30-3E13E5C1EAB1}"/>
    <dgm:cxn modelId="{D1CE2E74-BE9E-814E-9632-3B85A590447B}" type="presOf" srcId="{CBD97AB7-C74B-C945-974E-B9A082DC9666}" destId="{D70F9521-CACA-1C47-8672-A46B025CAA38}" srcOrd="0" destOrd="0" presId="urn:microsoft.com/office/officeart/2005/8/layout/hChevron3"/>
    <dgm:cxn modelId="{3FD1D378-3551-D84E-A7B6-28A84E5DD9F7}" srcId="{F38D769C-C73A-DA4E-A15F-273F8039B262}" destId="{9B6DAF64-6E82-6E4E-ACBC-FF591F696499}" srcOrd="2" destOrd="0" parTransId="{3DDC6E87-EA02-D74F-B069-714751C00B66}" sibTransId="{F74E6E7B-04F7-4543-965E-70C86B6B6D69}"/>
    <dgm:cxn modelId="{A29948AA-EDC2-FF4C-858E-AE32CB33BC0D}" type="presOf" srcId="{B8468D8B-0C3C-CB41-AB7A-356CD27CE720}" destId="{487FABC9-2633-A248-99CC-9E69FD52BB19}" srcOrd="0" destOrd="0" presId="urn:microsoft.com/office/officeart/2005/8/layout/hChevron3"/>
    <dgm:cxn modelId="{5A10FFCF-FD21-D54F-BFF2-25D20B665694}" type="presOf" srcId="{F38D769C-C73A-DA4E-A15F-273F8039B262}" destId="{11B1F825-3835-D442-A7B8-051B40145D3B}" srcOrd="0" destOrd="0" presId="urn:microsoft.com/office/officeart/2005/8/layout/hChevron3"/>
    <dgm:cxn modelId="{8962F0D9-0F95-794A-B2BB-7F74B88DE9CB}" srcId="{F38D769C-C73A-DA4E-A15F-273F8039B262}" destId="{CBD97AB7-C74B-C945-974E-B9A082DC9666}" srcOrd="1" destOrd="0" parTransId="{6346B28D-E037-A246-8D2A-9D7A7EFB2799}" sibTransId="{E412F908-BD55-4243-BAB8-586BFF483C51}"/>
    <dgm:cxn modelId="{AEF0D0CB-B52C-7448-A1BF-B94311547B96}" type="presParOf" srcId="{11B1F825-3835-D442-A7B8-051B40145D3B}" destId="{487FABC9-2633-A248-99CC-9E69FD52BB19}" srcOrd="0" destOrd="0" presId="urn:microsoft.com/office/officeart/2005/8/layout/hChevron3"/>
    <dgm:cxn modelId="{0B2F1F37-F409-8344-8C00-167AD1D1FA18}" type="presParOf" srcId="{11B1F825-3835-D442-A7B8-051B40145D3B}" destId="{EA44FB06-204C-ED4A-8C41-95D952B51547}" srcOrd="1" destOrd="0" presId="urn:microsoft.com/office/officeart/2005/8/layout/hChevron3"/>
    <dgm:cxn modelId="{6FF52518-359B-1A4F-84F5-39949D5385C1}" type="presParOf" srcId="{11B1F825-3835-D442-A7B8-051B40145D3B}" destId="{D70F9521-CACA-1C47-8672-A46B025CAA38}" srcOrd="2" destOrd="0" presId="urn:microsoft.com/office/officeart/2005/8/layout/hChevron3"/>
    <dgm:cxn modelId="{E58B10D6-3FDF-2247-BEB6-A2535FF9E08D}" type="presParOf" srcId="{11B1F825-3835-D442-A7B8-051B40145D3B}" destId="{3AE6947C-05A7-6345-AC1B-266D09D50CC9}" srcOrd="3" destOrd="0" presId="urn:microsoft.com/office/officeart/2005/8/layout/hChevron3"/>
    <dgm:cxn modelId="{64D2A530-E33E-7448-9396-DBEF72CADA6A}" type="presParOf" srcId="{11B1F825-3835-D442-A7B8-051B40145D3B}" destId="{1EF1CB9E-A4AE-F34E-B34E-5BCFDEED767A}"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ABC9-2633-A248-99CC-9E69FD52BB19}">
      <dsp:nvSpPr>
        <dsp:cNvPr id="0" name=""/>
        <dsp:cNvSpPr/>
      </dsp:nvSpPr>
      <dsp:spPr>
        <a:xfrm>
          <a:off x="4443" y="225549"/>
          <a:ext cx="3885813" cy="1554325"/>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Budgetdisciplin – </a:t>
          </a:r>
        </a:p>
        <a:p>
          <a:pPr marL="0" lvl="0" indent="0" algn="ctr" defTabSz="933450">
            <a:lnSpc>
              <a:spcPct val="90000"/>
            </a:lnSpc>
            <a:spcBef>
              <a:spcPct val="0"/>
            </a:spcBef>
            <a:spcAft>
              <a:spcPct val="35000"/>
            </a:spcAft>
            <a:buNone/>
          </a:pPr>
          <a:r>
            <a:rPr lang="da-DK" sz="2100" kern="1200" dirty="0"/>
            <a:t>(stop blødningen)</a:t>
          </a:r>
        </a:p>
      </dsp:txBody>
      <dsp:txXfrm>
        <a:off x="4443" y="225549"/>
        <a:ext cx="3497232" cy="1554325"/>
      </dsp:txXfrm>
    </dsp:sp>
    <dsp:sp modelId="{D70F9521-CACA-1C47-8672-A46B025CAA38}">
      <dsp:nvSpPr>
        <dsp:cNvPr id="0" name=""/>
        <dsp:cNvSpPr/>
      </dsp:nvSpPr>
      <dsp:spPr>
        <a:xfrm>
          <a:off x="3113094" y="225549"/>
          <a:ext cx="3885813" cy="155432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Effektive processer og økonomistyring (stabiliser patienten)</a:t>
          </a:r>
        </a:p>
      </dsp:txBody>
      <dsp:txXfrm>
        <a:off x="3890257" y="225549"/>
        <a:ext cx="2331488" cy="1554325"/>
      </dsp:txXfrm>
    </dsp:sp>
    <dsp:sp modelId="{1EF1CB9E-A4AE-F34E-B34E-5BCFDEED767A}">
      <dsp:nvSpPr>
        <dsp:cNvPr id="0" name=""/>
        <dsp:cNvSpPr/>
      </dsp:nvSpPr>
      <dsp:spPr>
        <a:xfrm>
          <a:off x="6221745" y="225549"/>
          <a:ext cx="3885813" cy="155432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Langsigtede reformer</a:t>
          </a:r>
        </a:p>
        <a:p>
          <a:pPr marL="0" lvl="0" indent="0" algn="ctr" defTabSz="933450">
            <a:lnSpc>
              <a:spcPct val="90000"/>
            </a:lnSpc>
            <a:spcBef>
              <a:spcPct val="0"/>
            </a:spcBef>
            <a:spcAft>
              <a:spcPct val="35000"/>
            </a:spcAft>
            <a:buNone/>
          </a:pPr>
          <a:r>
            <a:rPr lang="da-DK" sz="2100" kern="1200" dirty="0"/>
            <a:t>(forebyg ny sygdom)</a:t>
          </a:r>
        </a:p>
      </dsp:txBody>
      <dsp:txXfrm>
        <a:off x="6998908" y="225549"/>
        <a:ext cx="2331488" cy="1554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ABC9-2633-A248-99CC-9E69FD52BB19}">
      <dsp:nvSpPr>
        <dsp:cNvPr id="0" name=""/>
        <dsp:cNvSpPr/>
      </dsp:nvSpPr>
      <dsp:spPr>
        <a:xfrm>
          <a:off x="4443" y="225549"/>
          <a:ext cx="3885813" cy="1554325"/>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Budgetdisciplin – </a:t>
          </a:r>
        </a:p>
        <a:p>
          <a:pPr marL="0" lvl="0" indent="0" algn="ctr" defTabSz="933450">
            <a:lnSpc>
              <a:spcPct val="90000"/>
            </a:lnSpc>
            <a:spcBef>
              <a:spcPct val="0"/>
            </a:spcBef>
            <a:spcAft>
              <a:spcPct val="35000"/>
            </a:spcAft>
            <a:buNone/>
          </a:pPr>
          <a:r>
            <a:rPr lang="da-DK" sz="2100" kern="1200" dirty="0"/>
            <a:t>(stop blødningen)</a:t>
          </a:r>
        </a:p>
      </dsp:txBody>
      <dsp:txXfrm>
        <a:off x="4443" y="225549"/>
        <a:ext cx="3497232" cy="1554325"/>
      </dsp:txXfrm>
    </dsp:sp>
    <dsp:sp modelId="{D70F9521-CACA-1C47-8672-A46B025CAA38}">
      <dsp:nvSpPr>
        <dsp:cNvPr id="0" name=""/>
        <dsp:cNvSpPr/>
      </dsp:nvSpPr>
      <dsp:spPr>
        <a:xfrm>
          <a:off x="3113094" y="225549"/>
          <a:ext cx="3885813" cy="155432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Effektive processer og økonomistyring (stabiliser patienten)</a:t>
          </a:r>
        </a:p>
      </dsp:txBody>
      <dsp:txXfrm>
        <a:off x="3890257" y="225549"/>
        <a:ext cx="2331488" cy="1554325"/>
      </dsp:txXfrm>
    </dsp:sp>
    <dsp:sp modelId="{1EF1CB9E-A4AE-F34E-B34E-5BCFDEED767A}">
      <dsp:nvSpPr>
        <dsp:cNvPr id="0" name=""/>
        <dsp:cNvSpPr/>
      </dsp:nvSpPr>
      <dsp:spPr>
        <a:xfrm>
          <a:off x="6221745" y="225549"/>
          <a:ext cx="3885813" cy="155432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Langsigtede reformer</a:t>
          </a:r>
        </a:p>
        <a:p>
          <a:pPr marL="0" lvl="0" indent="0" algn="ctr" defTabSz="933450">
            <a:lnSpc>
              <a:spcPct val="90000"/>
            </a:lnSpc>
            <a:spcBef>
              <a:spcPct val="0"/>
            </a:spcBef>
            <a:spcAft>
              <a:spcPct val="35000"/>
            </a:spcAft>
            <a:buNone/>
          </a:pPr>
          <a:r>
            <a:rPr lang="da-DK" sz="2100" kern="1200" dirty="0"/>
            <a:t>(forebyg ny sygdom)</a:t>
          </a:r>
        </a:p>
      </dsp:txBody>
      <dsp:txXfrm>
        <a:off x="6998908" y="225549"/>
        <a:ext cx="2331488" cy="155432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ADEEF-F864-438D-B44B-B46E27CF2DE6}" type="datetimeFigureOut">
              <a:rPr lang="da-DK" smtClean="0"/>
              <a:t>03-05-2024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C5418-59D5-4DFB-B543-467473DBB56B}" type="slidenum">
              <a:rPr lang="da-DK" smtClean="0"/>
              <a:t>‹nr.›</a:t>
            </a:fld>
            <a:endParaRPr lang="da-DK"/>
          </a:p>
        </p:txBody>
      </p:sp>
    </p:spTree>
    <p:extLst>
      <p:ext uri="{BB962C8B-B14F-4D97-AF65-F5344CB8AC3E}">
        <p14:creationId xmlns:p14="http://schemas.microsoft.com/office/powerpoint/2010/main" val="272611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33" name="Google Shape;13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a-DK"/>
              <a:t>Hvad siger man efter </a:t>
            </a:r>
            <a:r>
              <a:rPr lang="da-DK" b="1">
                <a:solidFill>
                  <a:srgbClr val="AEABAB"/>
                </a:solidFill>
              </a:rPr>
              <a:t>Tranæs</a:t>
            </a:r>
            <a:endParaRPr/>
          </a:p>
        </p:txBody>
      </p:sp>
      <p:sp>
        <p:nvSpPr>
          <p:cNvPr id="254" name="Google Shape;254;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a:p>
        </p:txBody>
      </p:sp>
      <p:sp>
        <p:nvSpPr>
          <p:cNvPr id="312" name="Google Shape;3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44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a-DK"/>
              <a:t>Hvad siger man efter </a:t>
            </a:r>
            <a:r>
              <a:rPr lang="da-DK" b="1">
                <a:solidFill>
                  <a:srgbClr val="AEABAB"/>
                </a:solidFill>
              </a:rPr>
              <a:t>Tranæs</a:t>
            </a:r>
            <a:endParaRPr/>
          </a:p>
        </p:txBody>
      </p:sp>
      <p:sp>
        <p:nvSpPr>
          <p:cNvPr id="254" name="Google Shape;254;p6: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a-DK"/>
              <a:t>Hvad siger man efter </a:t>
            </a:r>
            <a:r>
              <a:rPr lang="da-DK" b="1">
                <a:solidFill>
                  <a:srgbClr val="AEABAB"/>
                </a:solidFill>
              </a:rPr>
              <a:t>Tranæs</a:t>
            </a:r>
            <a:endParaRPr/>
          </a:p>
        </p:txBody>
      </p:sp>
      <p:sp>
        <p:nvSpPr>
          <p:cNvPr id="254" name="Google Shape;254;p6: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190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9" name="Google Shape;279;p7: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7" name="Google Shape;5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380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29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3" name="Google Shape;173;p2: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80: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80: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53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7" name="Google Shape;5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7514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7" name="Google Shape;5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2841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3" name="Google Shape;493;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452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7" name="Google Shape;507;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822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58" name="Google Shape;558;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71" name="Google Shape;571;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84" name="Google Shape;584;p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67D6C0B4-FBC6-F705-F368-E25D9A7EBB1F}"/>
            </a:ext>
          </a:extLst>
        </p:cNvPr>
        <p:cNvGrpSpPr/>
        <p:nvPr/>
      </p:nvGrpSpPr>
      <p:grpSpPr>
        <a:xfrm>
          <a:off x="0" y="0"/>
          <a:ext cx="0" cy="0"/>
          <a:chOff x="0" y="0"/>
          <a:chExt cx="0" cy="0"/>
        </a:xfrm>
      </p:grpSpPr>
      <p:sp>
        <p:nvSpPr>
          <p:cNvPr id="98" name="Google Shape;98;p2:notes">
            <a:extLst>
              <a:ext uri="{FF2B5EF4-FFF2-40B4-BE49-F238E27FC236}">
                <a16:creationId xmlns:a16="http://schemas.microsoft.com/office/drawing/2014/main" id="{F2D83A4E-D866-2B41-1BAB-D4763029CA90}"/>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a:extLst>
              <a:ext uri="{FF2B5EF4-FFF2-40B4-BE49-F238E27FC236}">
                <a16:creationId xmlns:a16="http://schemas.microsoft.com/office/drawing/2014/main" id="{30C11E63-C9B3-72B2-2BF2-54B2AF18ECAA}"/>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8993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7" name="Google Shape;5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7" name="Google Shape;5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769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7" name="Google Shape;5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920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7" name="Google Shape;5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263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7" name="Google Shape;5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343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5" name="Google Shape;185;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da-DK" dirty="0"/>
          </a:p>
          <a:p>
            <a:pPr marL="0" lvl="0" indent="0" algn="l" rtl="0">
              <a:spcBef>
                <a:spcPts val="0"/>
              </a:spcBef>
              <a:spcAft>
                <a:spcPts val="0"/>
              </a:spcAft>
              <a:buNone/>
            </a:pPr>
            <a:endParaRPr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elslid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0752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Titel og lodret teks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408683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Lodret titel og teks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50349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Titel og indholdsobjek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169139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Afsnitsoverskrif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38115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o indholdsobjekter">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45586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Sammenligning">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99098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Kun titel">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79068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Tom">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409642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Indhold med billedteks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50999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Billede med billedteks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195915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986293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2.png"/><Relationship Id="rId21" Type="http://schemas.openxmlformats.org/officeDocument/2006/relationships/image" Target="../media/image25.sv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8.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7.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4" name="Billede 3">
            <a:extLst>
              <a:ext uri="{FF2B5EF4-FFF2-40B4-BE49-F238E27FC236}">
                <a16:creationId xmlns:a16="http://schemas.microsoft.com/office/drawing/2014/main" id="{DF27F4CF-D70A-09E1-2258-F7BC5CAC3FE6}"/>
              </a:ext>
            </a:extLst>
          </p:cNvPr>
          <p:cNvPicPr>
            <a:picLocks noChangeAspect="1"/>
          </p:cNvPicPr>
          <p:nvPr/>
        </p:nvPicPr>
        <p:blipFill>
          <a:blip r:embed="rId3">
            <a:duotone>
              <a:schemeClr val="bg2">
                <a:shade val="45000"/>
                <a:satMod val="135000"/>
              </a:schemeClr>
              <a:prstClr val="white"/>
            </a:duotone>
            <a:alphaModFix amt="20000"/>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7773258" y="860598"/>
            <a:ext cx="3405025" cy="5502416"/>
          </a:xfrm>
          <a:prstGeom prst="rect">
            <a:avLst/>
          </a:prstGeom>
        </p:spPr>
      </p:pic>
      <p:sp>
        <p:nvSpPr>
          <p:cNvPr id="90" name="Google Shape;90;p1"/>
          <p:cNvSpPr txBox="1">
            <a:spLocks noGrp="1"/>
          </p:cNvSpPr>
          <p:nvPr>
            <p:ph type="ctrTitle"/>
          </p:nvPr>
        </p:nvSpPr>
        <p:spPr>
          <a:xfrm>
            <a:off x="6590662" y="4308472"/>
            <a:ext cx="5327360" cy="129711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da-DK" sz="4000" b="1" dirty="0">
                <a:solidFill>
                  <a:schemeClr val="dk2"/>
                </a:solidFill>
              </a:rPr>
              <a:t>Kertemindes</a:t>
            </a:r>
            <a:r>
              <a:rPr lang="da-DK" sz="4000" b="1" dirty="0">
                <a:solidFill>
                  <a:schemeClr val="dk2"/>
                </a:solidFill>
                <a:latin typeface="Calibri"/>
                <a:ea typeface="Calibri"/>
                <a:cs typeface="Calibri"/>
                <a:sym typeface="Calibri"/>
              </a:rPr>
              <a:t> udfordringer og muligheder</a:t>
            </a:r>
            <a:endParaRPr dirty="0"/>
          </a:p>
        </p:txBody>
      </p:sp>
      <p:sp>
        <p:nvSpPr>
          <p:cNvPr id="91" name="Google Shape;91;p1"/>
          <p:cNvSpPr txBox="1">
            <a:spLocks noGrp="1"/>
          </p:cNvSpPr>
          <p:nvPr>
            <p:ph type="subTitle" idx="1"/>
          </p:nvPr>
        </p:nvSpPr>
        <p:spPr>
          <a:xfrm>
            <a:off x="6590966" y="3428999"/>
            <a:ext cx="4805691" cy="83883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2000"/>
              <a:buNone/>
            </a:pPr>
            <a:r>
              <a:rPr lang="da-DK" sz="2000">
                <a:solidFill>
                  <a:schemeClr val="dk2"/>
                </a:solidFill>
              </a:rPr>
              <a:t>Arne Ullum</a:t>
            </a:r>
            <a:br>
              <a:rPr lang="da-DK" sz="2000">
                <a:solidFill>
                  <a:schemeClr val="dk2"/>
                </a:solidFill>
              </a:rPr>
            </a:br>
            <a:r>
              <a:rPr lang="da-DK" sz="1400">
                <a:solidFill>
                  <a:schemeClr val="dk2"/>
                </a:solidFill>
              </a:rPr>
              <a:t>Ansvh. chefredaktør</a:t>
            </a:r>
            <a:endParaRPr sz="2000">
              <a:solidFill>
                <a:schemeClr val="dk2"/>
              </a:solidFill>
            </a:endParaRPr>
          </a:p>
        </p:txBody>
      </p:sp>
      <p:pic>
        <p:nvPicPr>
          <p:cNvPr id="92" name="Google Shape;92;p1"/>
          <p:cNvPicPr preferRelativeResize="0"/>
          <p:nvPr/>
        </p:nvPicPr>
        <p:blipFill rotWithShape="1">
          <a:blip r:embed="rId5">
            <a:alphaModFix/>
          </a:blip>
          <a:srcRect/>
          <a:stretch/>
        </p:blipFill>
        <p:spPr>
          <a:xfrm>
            <a:off x="360790" y="3358125"/>
            <a:ext cx="4141760" cy="1056149"/>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93" name="Google Shape;93;p1"/>
          <p:cNvGrpSpPr/>
          <p:nvPr/>
        </p:nvGrpSpPr>
        <p:grpSpPr>
          <a:xfrm>
            <a:off x="-4253" y="-5977"/>
            <a:ext cx="6238675" cy="6863979"/>
            <a:chOff x="305" y="-5977"/>
            <a:chExt cx="6238675" cy="6863979"/>
          </a:xfrm>
        </p:grpSpPr>
        <p:sp>
          <p:nvSpPr>
            <p:cNvPr id="94" name="Google Shape;94;p1"/>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1"/>
            <p:cNvSpPr/>
            <p:nvPr/>
          </p:nvSpPr>
          <p:spPr>
            <a:xfrm flipH="1">
              <a:off x="305" y="1"/>
              <a:ext cx="6165116"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 name="Google Shape;96;p1"/>
            <p:cNvSpPr/>
            <p:nvPr/>
          </p:nvSpPr>
          <p:spPr>
            <a:xfrm flipH="1">
              <a:off x="305" y="-5977"/>
              <a:ext cx="6238675"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txBox="1">
            <a:spLocks noGrp="1"/>
          </p:cNvSpPr>
          <p:nvPr>
            <p:ph type="title"/>
          </p:nvPr>
        </p:nvSpPr>
        <p:spPr>
          <a:xfrm>
            <a:off x="436871" y="671676"/>
            <a:ext cx="9833548" cy="72626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ct val="123456"/>
              <a:buFont typeface="Calibri"/>
              <a:buNone/>
            </a:pPr>
            <a:r>
              <a:rPr lang="da-DK" sz="3600" b="1">
                <a:solidFill>
                  <a:srgbClr val="323F4F"/>
                </a:solidFill>
              </a:rPr>
              <a:t>Inflationstab er vendt, indgreb mod </a:t>
            </a:r>
            <a:br>
              <a:rPr lang="da-DK" sz="3600" b="1">
                <a:solidFill>
                  <a:srgbClr val="323F4F"/>
                </a:solidFill>
              </a:rPr>
            </a:br>
            <a:r>
              <a:rPr lang="da-DK" sz="3600" b="1">
                <a:solidFill>
                  <a:srgbClr val="323F4F"/>
                </a:solidFill>
              </a:rPr>
              <a:t>handicapområde og en ny stor trussel</a:t>
            </a:r>
            <a:endParaRPr sz="4000"/>
          </a:p>
        </p:txBody>
      </p:sp>
      <p:pic>
        <p:nvPicPr>
          <p:cNvPr id="188" name="Google Shape;188;p3"/>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90" name="Google Shape;190;p3"/>
          <p:cNvSpPr txBox="1"/>
          <p:nvPr/>
        </p:nvSpPr>
        <p:spPr>
          <a:xfrm>
            <a:off x="2732248" y="6129969"/>
            <a:ext cx="4062997" cy="10383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44546A"/>
              </a:buClr>
              <a:buSzPts val="2800"/>
              <a:buFont typeface="Arial"/>
              <a:buNone/>
            </a:pPr>
            <a:r>
              <a:rPr lang="da-DK" sz="2800" b="1" i="0" u="none" strike="noStrike" cap="none">
                <a:solidFill>
                  <a:srgbClr val="44546A"/>
                </a:solidFill>
                <a:latin typeface="Calibri"/>
                <a:ea typeface="Calibri"/>
                <a:cs typeface="Calibri"/>
                <a:sym typeface="Calibri"/>
              </a:rPr>
              <a:t>Demografisk udvikling</a:t>
            </a:r>
            <a:endParaRPr sz="1800" b="0" i="0" u="none" strike="noStrike" cap="none">
              <a:solidFill>
                <a:schemeClr val="dk1"/>
              </a:solidFill>
              <a:latin typeface="Arial"/>
              <a:ea typeface="Arial"/>
              <a:cs typeface="Arial"/>
              <a:sym typeface="Arial"/>
            </a:endParaRPr>
          </a:p>
        </p:txBody>
      </p:sp>
      <p:sp>
        <p:nvSpPr>
          <p:cNvPr id="191" name="Google Shape;191;p3"/>
          <p:cNvSpPr txBox="1"/>
          <p:nvPr/>
        </p:nvSpPr>
        <p:spPr>
          <a:xfrm>
            <a:off x="7289860" y="5943227"/>
            <a:ext cx="4846438" cy="10383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323F4F"/>
              </a:buClr>
              <a:buSzPts val="2800"/>
              <a:buFont typeface="Arial"/>
              <a:buNone/>
            </a:pPr>
            <a:r>
              <a:rPr lang="da-DK" sz="2800" b="1" i="0" u="none" strike="noStrike" cap="none">
                <a:solidFill>
                  <a:srgbClr val="323F4F"/>
                </a:solidFill>
                <a:latin typeface="Calibri"/>
                <a:ea typeface="Calibri"/>
                <a:cs typeface="Calibri"/>
                <a:sym typeface="Calibri"/>
              </a:rPr>
              <a:t>Opdrift på de store velfærdsområder falder måske</a:t>
            </a:r>
            <a:endParaRPr sz="1800" b="0" i="0" u="none" strike="noStrike" cap="none">
              <a:solidFill>
                <a:schemeClr val="dk1"/>
              </a:solidFill>
              <a:latin typeface="Arial"/>
              <a:ea typeface="Arial"/>
              <a:cs typeface="Arial"/>
              <a:sym typeface="Arial"/>
            </a:endParaRPr>
          </a:p>
        </p:txBody>
      </p:sp>
      <p:pic>
        <p:nvPicPr>
          <p:cNvPr id="196" name="Google Shape;196;p3" descr="Professor kontur"/>
          <p:cNvPicPr preferRelativeResize="0"/>
          <p:nvPr/>
        </p:nvPicPr>
        <p:blipFill rotWithShape="1">
          <a:blip r:embed="rId4">
            <a:alphaModFix/>
          </a:blip>
          <a:srcRect/>
          <a:stretch/>
        </p:blipFill>
        <p:spPr>
          <a:xfrm>
            <a:off x="10157610" y="5032130"/>
            <a:ext cx="914400" cy="914400"/>
          </a:xfrm>
          <a:prstGeom prst="rect">
            <a:avLst/>
          </a:prstGeom>
          <a:noFill/>
          <a:ln>
            <a:noFill/>
          </a:ln>
        </p:spPr>
      </p:pic>
      <p:pic>
        <p:nvPicPr>
          <p:cNvPr id="197" name="Google Shape;197;p3" descr="Sygehus kontur"/>
          <p:cNvPicPr preferRelativeResize="0"/>
          <p:nvPr/>
        </p:nvPicPr>
        <p:blipFill rotWithShape="1">
          <a:blip r:embed="rId5">
            <a:alphaModFix/>
          </a:blip>
          <a:srcRect/>
          <a:stretch/>
        </p:blipFill>
        <p:spPr>
          <a:xfrm>
            <a:off x="8178057" y="4776464"/>
            <a:ext cx="1403441" cy="1403441"/>
          </a:xfrm>
          <a:prstGeom prst="rect">
            <a:avLst/>
          </a:prstGeom>
          <a:noFill/>
          <a:ln>
            <a:noFill/>
          </a:ln>
        </p:spPr>
      </p:pic>
      <p:pic>
        <p:nvPicPr>
          <p:cNvPr id="198" name="Google Shape;198;p3" descr="Person i rullestol kontur"/>
          <p:cNvPicPr preferRelativeResize="0"/>
          <p:nvPr/>
        </p:nvPicPr>
        <p:blipFill rotWithShape="1">
          <a:blip r:embed="rId6">
            <a:alphaModFix/>
          </a:blip>
          <a:srcRect/>
          <a:stretch/>
        </p:blipFill>
        <p:spPr>
          <a:xfrm>
            <a:off x="9376149" y="4359865"/>
            <a:ext cx="914400" cy="914400"/>
          </a:xfrm>
          <a:prstGeom prst="rect">
            <a:avLst/>
          </a:prstGeom>
          <a:noFill/>
          <a:ln>
            <a:noFill/>
          </a:ln>
        </p:spPr>
      </p:pic>
      <p:grpSp>
        <p:nvGrpSpPr>
          <p:cNvPr id="199" name="Google Shape;199;p3"/>
          <p:cNvGrpSpPr/>
          <p:nvPr/>
        </p:nvGrpSpPr>
        <p:grpSpPr>
          <a:xfrm flipH="1">
            <a:off x="3651125" y="3917115"/>
            <a:ext cx="2491308" cy="2402980"/>
            <a:chOff x="6948907" y="2150157"/>
            <a:chExt cx="4381652" cy="4059793"/>
          </a:xfrm>
        </p:grpSpPr>
        <p:pic>
          <p:nvPicPr>
            <p:cNvPr id="200" name="Google Shape;200;p3" descr="Vejer forskelligt kontur"/>
            <p:cNvPicPr preferRelativeResize="0"/>
            <p:nvPr/>
          </p:nvPicPr>
          <p:blipFill rotWithShape="1">
            <a:blip r:embed="rId7">
              <a:alphaModFix/>
            </a:blip>
            <a:srcRect/>
            <a:stretch/>
          </p:blipFill>
          <p:spPr>
            <a:xfrm flipH="1">
              <a:off x="6948907" y="2150157"/>
              <a:ext cx="4381652" cy="4059793"/>
            </a:xfrm>
            <a:prstGeom prst="rect">
              <a:avLst/>
            </a:prstGeom>
            <a:noFill/>
            <a:ln>
              <a:noFill/>
            </a:ln>
          </p:spPr>
        </p:pic>
        <p:sp>
          <p:nvSpPr>
            <p:cNvPr id="201" name="Google Shape;201;p3"/>
            <p:cNvSpPr/>
            <p:nvPr/>
          </p:nvSpPr>
          <p:spPr>
            <a:xfrm flipH="1">
              <a:off x="7543360" y="2948600"/>
              <a:ext cx="882045" cy="828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2" name="Google Shape;202;p3"/>
            <p:cNvSpPr/>
            <p:nvPr/>
          </p:nvSpPr>
          <p:spPr>
            <a:xfrm flipH="1">
              <a:off x="9690531" y="3583361"/>
              <a:ext cx="1358766" cy="1125997"/>
            </a:xfrm>
            <a:prstGeom prst="triangle">
              <a:avLst>
                <a:gd name="adj" fmla="val 6012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3" name="Google Shape;203;p3"/>
            <p:cNvSpPr/>
            <p:nvPr/>
          </p:nvSpPr>
          <p:spPr>
            <a:xfrm rot="1176427" flipH="1">
              <a:off x="9958900" y="3597356"/>
              <a:ext cx="698797" cy="325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4" name="Google Shape;204;p3" descr="Mand med stok kontur"/>
            <p:cNvPicPr preferRelativeResize="0"/>
            <p:nvPr/>
          </p:nvPicPr>
          <p:blipFill rotWithShape="1">
            <a:blip r:embed="rId8">
              <a:alphaModFix/>
            </a:blip>
            <a:srcRect/>
            <a:stretch/>
          </p:blipFill>
          <p:spPr>
            <a:xfrm flipH="1">
              <a:off x="10179864" y="3610608"/>
              <a:ext cx="1111801" cy="1030133"/>
            </a:xfrm>
            <a:prstGeom prst="rect">
              <a:avLst/>
            </a:prstGeom>
            <a:noFill/>
            <a:ln>
              <a:noFill/>
            </a:ln>
          </p:spPr>
        </p:pic>
        <p:pic>
          <p:nvPicPr>
            <p:cNvPr id="205" name="Google Shape;205;p3" descr="Kravlende baby kontur"/>
            <p:cNvPicPr preferRelativeResize="0"/>
            <p:nvPr/>
          </p:nvPicPr>
          <p:blipFill rotWithShape="1">
            <a:blip r:embed="rId9">
              <a:alphaModFix/>
            </a:blip>
            <a:srcRect/>
            <a:stretch/>
          </p:blipFill>
          <p:spPr>
            <a:xfrm flipH="1">
              <a:off x="9675498" y="4118373"/>
              <a:ext cx="754922" cy="699468"/>
            </a:xfrm>
            <a:prstGeom prst="rect">
              <a:avLst/>
            </a:prstGeom>
            <a:noFill/>
            <a:ln>
              <a:noFill/>
            </a:ln>
          </p:spPr>
        </p:pic>
        <p:sp>
          <p:nvSpPr>
            <p:cNvPr id="206" name="Google Shape;206;p3"/>
            <p:cNvSpPr/>
            <p:nvPr/>
          </p:nvSpPr>
          <p:spPr>
            <a:xfrm rot="1270235" flipH="1">
              <a:off x="7531370" y="2688454"/>
              <a:ext cx="698797" cy="5728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7" name="Google Shape;207;p3" descr="Bygnings arbejder-mand kontur"/>
            <p:cNvPicPr preferRelativeResize="0"/>
            <p:nvPr/>
          </p:nvPicPr>
          <p:blipFill rotWithShape="1">
            <a:blip r:embed="rId10">
              <a:alphaModFix/>
            </a:blip>
            <a:srcRect/>
            <a:stretch/>
          </p:blipFill>
          <p:spPr>
            <a:xfrm flipH="1">
              <a:off x="7075866" y="2722441"/>
              <a:ext cx="981026" cy="964360"/>
            </a:xfrm>
            <a:prstGeom prst="rect">
              <a:avLst/>
            </a:prstGeom>
            <a:noFill/>
            <a:ln>
              <a:noFill/>
            </a:ln>
          </p:spPr>
        </p:pic>
        <p:pic>
          <p:nvPicPr>
            <p:cNvPr id="208" name="Google Shape;208;p3" descr="Office-arbejder med kvinde med massiv udfyldning"/>
            <p:cNvPicPr preferRelativeResize="0"/>
            <p:nvPr/>
          </p:nvPicPr>
          <p:blipFill rotWithShape="1">
            <a:blip r:embed="rId11">
              <a:alphaModFix/>
            </a:blip>
            <a:srcRect/>
            <a:stretch/>
          </p:blipFill>
          <p:spPr>
            <a:xfrm flipH="1">
              <a:off x="7788526" y="2871999"/>
              <a:ext cx="901078" cy="927742"/>
            </a:xfrm>
            <a:prstGeom prst="rect">
              <a:avLst/>
            </a:prstGeom>
            <a:noFill/>
            <a:ln>
              <a:noFill/>
            </a:ln>
          </p:spPr>
        </p:pic>
      </p:grpSp>
      <p:sp>
        <p:nvSpPr>
          <p:cNvPr id="209" name="Google Shape;209;p3"/>
          <p:cNvSpPr txBox="1"/>
          <p:nvPr/>
        </p:nvSpPr>
        <p:spPr>
          <a:xfrm>
            <a:off x="5890140" y="3792338"/>
            <a:ext cx="3723554" cy="10383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323F4F"/>
              </a:buClr>
              <a:buSzPts val="2800"/>
              <a:buFont typeface="Arial"/>
              <a:buNone/>
            </a:pPr>
            <a:r>
              <a:rPr lang="da-DK" sz="2800" b="1" i="0" u="none" strike="noStrike" cap="none">
                <a:solidFill>
                  <a:srgbClr val="323F4F"/>
                </a:solidFill>
                <a:latin typeface="Calibri"/>
                <a:ea typeface="Calibri"/>
                <a:cs typeface="Calibri"/>
                <a:sym typeface="Calibri"/>
              </a:rPr>
              <a:t>Nye udgifter til oprustning</a:t>
            </a:r>
            <a:endParaRPr sz="1800" b="0" i="0" u="none" strike="noStrike" cap="none">
              <a:solidFill>
                <a:schemeClr val="dk1"/>
              </a:solidFill>
              <a:latin typeface="Arial"/>
              <a:ea typeface="Arial"/>
              <a:cs typeface="Arial"/>
              <a:sym typeface="Arial"/>
            </a:endParaRPr>
          </a:p>
        </p:txBody>
      </p:sp>
      <p:pic>
        <p:nvPicPr>
          <p:cNvPr id="210" name="Google Shape;210;p3" descr="Soldier kontur"/>
          <p:cNvPicPr preferRelativeResize="0"/>
          <p:nvPr/>
        </p:nvPicPr>
        <p:blipFill rotWithShape="1">
          <a:blip r:embed="rId12">
            <a:alphaModFix/>
          </a:blip>
          <a:srcRect/>
          <a:stretch/>
        </p:blipFill>
        <p:spPr>
          <a:xfrm>
            <a:off x="6476605" y="2430485"/>
            <a:ext cx="1373269" cy="1373269"/>
          </a:xfrm>
          <a:prstGeom prst="rect">
            <a:avLst/>
          </a:prstGeom>
          <a:noFill/>
          <a:ln>
            <a:noFill/>
          </a:ln>
        </p:spPr>
      </p:pic>
      <p:pic>
        <p:nvPicPr>
          <p:cNvPr id="211" name="Google Shape;211;p3" descr="Soldier kvinde kontur"/>
          <p:cNvPicPr preferRelativeResize="0"/>
          <p:nvPr/>
        </p:nvPicPr>
        <p:blipFill rotWithShape="1">
          <a:blip r:embed="rId13">
            <a:alphaModFix/>
          </a:blip>
          <a:srcRect/>
          <a:stretch/>
        </p:blipFill>
        <p:spPr>
          <a:xfrm>
            <a:off x="7611580" y="2541180"/>
            <a:ext cx="1373269" cy="1373269"/>
          </a:xfrm>
          <a:prstGeom prst="rect">
            <a:avLst/>
          </a:prstGeom>
          <a:noFill/>
          <a:ln>
            <a:noFill/>
          </a:ln>
        </p:spPr>
      </p:pic>
      <p:grpSp>
        <p:nvGrpSpPr>
          <p:cNvPr id="212" name="Google Shape;212;p3"/>
          <p:cNvGrpSpPr/>
          <p:nvPr/>
        </p:nvGrpSpPr>
        <p:grpSpPr>
          <a:xfrm>
            <a:off x="7867135" y="0"/>
            <a:ext cx="4324865" cy="2331627"/>
            <a:chOff x="6867015" y="-1"/>
            <a:chExt cx="5324985" cy="3251912"/>
          </a:xfrm>
        </p:grpSpPr>
        <p:sp>
          <p:nvSpPr>
            <p:cNvPr id="213" name="Google Shape;213;p3"/>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4" name="Google Shape;214;p3"/>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5" name="Google Shape;215;p3"/>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6" name="Google Shape;216;p3"/>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 name="Google Shape;195;p3">
            <a:extLst>
              <a:ext uri="{FF2B5EF4-FFF2-40B4-BE49-F238E27FC236}">
                <a16:creationId xmlns:a16="http://schemas.microsoft.com/office/drawing/2014/main" id="{DF6DD9CD-12BF-E161-9745-13B1D2BF5B0E}"/>
              </a:ext>
            </a:extLst>
          </p:cNvPr>
          <p:cNvSpPr txBox="1"/>
          <p:nvPr/>
        </p:nvSpPr>
        <p:spPr>
          <a:xfrm>
            <a:off x="527578" y="3719759"/>
            <a:ext cx="4062997" cy="10383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44546A"/>
              </a:buClr>
              <a:buSzPts val="2800"/>
              <a:buFont typeface="Arial"/>
              <a:buNone/>
            </a:pPr>
            <a:r>
              <a:rPr lang="da-DK" sz="2800" b="1" i="0" u="none" strike="noStrike" cap="none" dirty="0">
                <a:solidFill>
                  <a:srgbClr val="44546A"/>
                </a:solidFill>
                <a:latin typeface="Calibri"/>
                <a:ea typeface="Calibri"/>
                <a:cs typeface="Calibri"/>
                <a:sym typeface="Calibri"/>
              </a:rPr>
              <a:t>Borgernes forventninger </a:t>
            </a:r>
          </a:p>
          <a:p>
            <a:pPr marL="0" marR="0" lvl="0" indent="0" algn="ctr" rtl="0">
              <a:lnSpc>
                <a:spcPct val="90000"/>
              </a:lnSpc>
              <a:spcBef>
                <a:spcPts val="0"/>
              </a:spcBef>
              <a:spcAft>
                <a:spcPts val="0"/>
              </a:spcAft>
              <a:buClr>
                <a:srgbClr val="44546A"/>
              </a:buClr>
              <a:buSzPts val="2800"/>
              <a:buFont typeface="Arial"/>
              <a:buNone/>
            </a:pPr>
            <a:r>
              <a:rPr lang="da-DK" sz="2800" b="1" dirty="0">
                <a:solidFill>
                  <a:srgbClr val="44546A"/>
                </a:solidFill>
                <a:latin typeface="Calibri"/>
                <a:cs typeface="Calibri"/>
                <a:sym typeface="Calibri"/>
              </a:rPr>
              <a:t>vokser og vokser</a:t>
            </a:r>
            <a:endParaRPr sz="1800" b="0" i="0" u="none" strike="noStrike" cap="none" dirty="0">
              <a:solidFill>
                <a:schemeClr val="dk1"/>
              </a:solidFill>
              <a:latin typeface="Arial"/>
              <a:ea typeface="Arial"/>
              <a:cs typeface="Arial"/>
              <a:sym typeface="Arial"/>
            </a:endParaRPr>
          </a:p>
        </p:txBody>
      </p:sp>
      <p:pic>
        <p:nvPicPr>
          <p:cNvPr id="3" name="Grafik 2" descr="Gruppesucces kontur">
            <a:extLst>
              <a:ext uri="{FF2B5EF4-FFF2-40B4-BE49-F238E27FC236}">
                <a16:creationId xmlns:a16="http://schemas.microsoft.com/office/drawing/2014/main" id="{F1332943-3EDE-43E5-7307-7397330892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21358" y="2439685"/>
            <a:ext cx="1664915" cy="1664915"/>
          </a:xfrm>
          <a:prstGeom prst="rect">
            <a:avLst/>
          </a:prstGeom>
        </p:spPr>
      </p:pic>
      <p:pic>
        <p:nvPicPr>
          <p:cNvPr id="4" name="Grafik 3" descr="Tankeboble kontur">
            <a:extLst>
              <a:ext uri="{FF2B5EF4-FFF2-40B4-BE49-F238E27FC236}">
                <a16:creationId xmlns:a16="http://schemas.microsoft.com/office/drawing/2014/main" id="{257B283A-5E99-9B38-94B2-F4FAAE01AB9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83489" y="1236892"/>
            <a:ext cx="2232532" cy="2232532"/>
          </a:xfrm>
          <a:prstGeom prst="rect">
            <a:avLst/>
          </a:prstGeom>
        </p:spPr>
      </p:pic>
      <p:pic>
        <p:nvPicPr>
          <p:cNvPr id="5" name="Grafik 4" descr="Champagneglas kontur">
            <a:extLst>
              <a:ext uri="{FF2B5EF4-FFF2-40B4-BE49-F238E27FC236}">
                <a16:creationId xmlns:a16="http://schemas.microsoft.com/office/drawing/2014/main" id="{A5CDAB8C-5FF1-8EBB-89A7-7C45B0FEAA5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92854" y="1700348"/>
            <a:ext cx="411430" cy="411430"/>
          </a:xfrm>
          <a:prstGeom prst="rect">
            <a:avLst/>
          </a:prstGeom>
        </p:spPr>
      </p:pic>
      <p:pic>
        <p:nvPicPr>
          <p:cNvPr id="6" name="Grafik 5" descr="Dans kontur">
            <a:extLst>
              <a:ext uri="{FF2B5EF4-FFF2-40B4-BE49-F238E27FC236}">
                <a16:creationId xmlns:a16="http://schemas.microsoft.com/office/drawing/2014/main" id="{FF561003-10B4-73B4-E6EE-BAB59CED8E6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706666" y="1793569"/>
            <a:ext cx="914400" cy="914400"/>
          </a:xfrm>
          <a:prstGeom prst="rect">
            <a:avLst/>
          </a:prstGeom>
        </p:spPr>
      </p:pic>
      <p:pic>
        <p:nvPicPr>
          <p:cNvPr id="7" name="Grafik 6" descr="Bånd kontur">
            <a:extLst>
              <a:ext uri="{FF2B5EF4-FFF2-40B4-BE49-F238E27FC236}">
                <a16:creationId xmlns:a16="http://schemas.microsoft.com/office/drawing/2014/main" id="{650ED009-76C2-777F-127D-3EBE5369E3D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819082" y="1611952"/>
            <a:ext cx="361345" cy="361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par>
                                <p:cTn id="8" presetID="10" presetClass="entr" presetSubtype="0" fill="hold"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fade">
                                      <p:cBhvr>
                                        <p:cTn id="10" dur="500"/>
                                        <p:tgtEl>
                                          <p:spTgt spid="191"/>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9" name="Google Shape;119;p3"/>
          <p:cNvSpPr txBox="1">
            <a:spLocks noGrp="1"/>
          </p:cNvSpPr>
          <p:nvPr>
            <p:ph type="title"/>
          </p:nvPr>
        </p:nvSpPr>
        <p:spPr>
          <a:xfrm>
            <a:off x="624121" y="709494"/>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dirty="0">
                <a:solidFill>
                  <a:srgbClr val="323F4F"/>
                </a:solidFill>
                <a:latin typeface="Calibri"/>
                <a:ea typeface="Calibri"/>
                <a:cs typeface="Calibri"/>
                <a:sym typeface="Calibri"/>
              </a:rPr>
              <a:t>2030-Planen</a:t>
            </a:r>
            <a:endParaRPr dirty="0"/>
          </a:p>
        </p:txBody>
      </p:sp>
      <p:grpSp>
        <p:nvGrpSpPr>
          <p:cNvPr id="120" name="Google Shape;120;p3"/>
          <p:cNvGrpSpPr/>
          <p:nvPr/>
        </p:nvGrpSpPr>
        <p:grpSpPr>
          <a:xfrm>
            <a:off x="7867135" y="0"/>
            <a:ext cx="4324865" cy="2641149"/>
            <a:chOff x="6867015" y="-1"/>
            <a:chExt cx="5324985" cy="3251912"/>
          </a:xfrm>
        </p:grpSpPr>
        <p:sp>
          <p:nvSpPr>
            <p:cNvPr id="121" name="Google Shape;121;p3"/>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22" name="Google Shape;122;p3"/>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23" name="Google Shape;123;p3"/>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24" name="Google Shape;124;p3"/>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25" name="Google Shape;125;p3"/>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26" name="Google Shape;126;p3"/>
          <p:cNvSpPr txBox="1"/>
          <p:nvPr/>
        </p:nvSpPr>
        <p:spPr>
          <a:xfrm>
            <a:off x="554311" y="1776296"/>
            <a:ext cx="6331886" cy="310682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Regeringen lægger op til vækst i det o</a:t>
            </a:r>
            <a:r>
              <a:rPr lang="da-DK" sz="2800" b="1" dirty="0">
                <a:solidFill>
                  <a:srgbClr val="323F4F"/>
                </a:solidFill>
                <a:latin typeface="Calibri"/>
                <a:ea typeface="Calibri"/>
                <a:cs typeface="Calibri"/>
                <a:sym typeface="Calibri"/>
              </a:rPr>
              <a:t>ffentlige forbrug på 1,4 pct. </a:t>
            </a:r>
            <a:endParaRPr sz="2400" b="1" i="0" u="none" strike="noStrike" cap="none" dirty="0">
              <a:solidFill>
                <a:srgbClr val="323F4F"/>
              </a:solidFill>
              <a:latin typeface="Calibri"/>
              <a:ea typeface="Calibri"/>
              <a:cs typeface="Calibri"/>
              <a:sym typeface="Calibri"/>
            </a:endParaRPr>
          </a:p>
          <a:p>
            <a:pPr marL="800100" marR="0" lvl="1" indent="-215900" algn="l" rtl="0">
              <a:lnSpc>
                <a:spcPct val="115000"/>
              </a:lnSpc>
              <a:spcBef>
                <a:spcPts val="50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32 mia. til velfærd - Heraf 19 mia. til demografi</a:t>
            </a:r>
            <a:endParaRPr dirty="0"/>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Fire mia. kr. frem imod 2030</a:t>
            </a:r>
          </a:p>
          <a:p>
            <a:pPr marR="0" lvl="0" algn="l" rtl="0">
              <a:lnSpc>
                <a:spcPct val="115000"/>
              </a:lnSpc>
              <a:spcBef>
                <a:spcPts val="1000"/>
              </a:spcBef>
              <a:spcAft>
                <a:spcPts val="0"/>
              </a:spcAft>
              <a:buClr>
                <a:srgbClr val="323F4F"/>
              </a:buClr>
              <a:buSzPts val="2800"/>
            </a:pPr>
            <a:r>
              <a:rPr lang="da-DK" sz="2800" b="1" dirty="0">
                <a:solidFill>
                  <a:srgbClr val="323F4F"/>
                </a:solidFill>
                <a:latin typeface="Calibri"/>
                <a:ea typeface="Calibri"/>
                <a:cs typeface="Calibri"/>
                <a:sym typeface="Calibri"/>
              </a:rPr>
              <a:t>    </a:t>
            </a:r>
            <a:r>
              <a:rPr lang="da-DK" sz="2800" b="1" i="0" u="none" strike="noStrike" cap="none" dirty="0">
                <a:solidFill>
                  <a:srgbClr val="323F4F"/>
                </a:solidFill>
                <a:latin typeface="Calibri"/>
                <a:ea typeface="Calibri"/>
                <a:cs typeface="Calibri"/>
                <a:sym typeface="Calibri"/>
              </a:rPr>
              <a:t>250 mio</a:t>
            </a:r>
            <a:r>
              <a:rPr lang="da-DK" sz="2800" b="1" dirty="0">
                <a:solidFill>
                  <a:srgbClr val="323F4F"/>
                </a:solidFill>
                <a:latin typeface="Calibri"/>
                <a:ea typeface="Calibri"/>
                <a:cs typeface="Calibri"/>
                <a:sym typeface="Calibri"/>
              </a:rPr>
              <a:t>. udover demografi om året</a:t>
            </a:r>
            <a:endParaRPr sz="2800" b="1" i="0" u="none" strike="noStrike" cap="none" dirty="0">
              <a:solidFill>
                <a:srgbClr val="323F4F"/>
              </a:solidFill>
              <a:latin typeface="Calibri"/>
              <a:ea typeface="Calibri"/>
              <a:cs typeface="Calibri"/>
              <a:sym typeface="Calibri"/>
            </a:endParaRPr>
          </a:p>
        </p:txBody>
      </p:sp>
      <p:pic>
        <p:nvPicPr>
          <p:cNvPr id="127" name="Google Shape;127;p3" descr="Flyvende penge kontur"/>
          <p:cNvPicPr preferRelativeResize="0"/>
          <p:nvPr/>
        </p:nvPicPr>
        <p:blipFill rotWithShape="1">
          <a:blip r:embed="rId4">
            <a:alphaModFix/>
          </a:blip>
          <a:srcRect/>
          <a:stretch/>
        </p:blipFill>
        <p:spPr>
          <a:xfrm flipH="1">
            <a:off x="7115394" y="2434454"/>
            <a:ext cx="978062" cy="914400"/>
          </a:xfrm>
          <a:prstGeom prst="rect">
            <a:avLst/>
          </a:prstGeom>
          <a:noFill/>
          <a:ln>
            <a:noFill/>
          </a:ln>
        </p:spPr>
      </p:pic>
      <p:pic>
        <p:nvPicPr>
          <p:cNvPr id="128" name="Google Shape;128;p3" descr="Kasserede kumme kontur"/>
          <p:cNvPicPr preferRelativeResize="0"/>
          <p:nvPr/>
        </p:nvPicPr>
        <p:blipFill rotWithShape="1">
          <a:blip r:embed="rId5">
            <a:alphaModFix/>
          </a:blip>
          <a:srcRect/>
          <a:stretch/>
        </p:blipFill>
        <p:spPr>
          <a:xfrm>
            <a:off x="7938245" y="2926920"/>
            <a:ext cx="4057650" cy="4057650"/>
          </a:xfrm>
          <a:prstGeom prst="rect">
            <a:avLst/>
          </a:prstGeom>
          <a:noFill/>
          <a:ln>
            <a:noFill/>
          </a:ln>
        </p:spPr>
      </p:pic>
      <p:pic>
        <p:nvPicPr>
          <p:cNvPr id="129" name="Google Shape;129;p3" descr="Flyvende penge kontur"/>
          <p:cNvPicPr preferRelativeResize="0"/>
          <p:nvPr/>
        </p:nvPicPr>
        <p:blipFill rotWithShape="1">
          <a:blip r:embed="rId4">
            <a:alphaModFix/>
          </a:blip>
          <a:srcRect/>
          <a:stretch/>
        </p:blipFill>
        <p:spPr>
          <a:xfrm flipH="1">
            <a:off x="7437075" y="3480603"/>
            <a:ext cx="584273" cy="546243"/>
          </a:xfrm>
          <a:prstGeom prst="rect">
            <a:avLst/>
          </a:prstGeom>
          <a:noFill/>
          <a:ln>
            <a:noFill/>
          </a:ln>
        </p:spPr>
      </p:pic>
      <p:pic>
        <p:nvPicPr>
          <p:cNvPr id="130" name="Google Shape;130;p3" descr="Flyvende penge kontur"/>
          <p:cNvPicPr preferRelativeResize="0"/>
          <p:nvPr/>
        </p:nvPicPr>
        <p:blipFill rotWithShape="1">
          <a:blip r:embed="rId4">
            <a:alphaModFix/>
          </a:blip>
          <a:srcRect/>
          <a:stretch/>
        </p:blipFill>
        <p:spPr>
          <a:xfrm flipH="1">
            <a:off x="7471729" y="1702017"/>
            <a:ext cx="722929" cy="675874"/>
          </a:xfrm>
          <a:prstGeom prst="rect">
            <a:avLst/>
          </a:prstGeom>
          <a:noFill/>
          <a:ln>
            <a:noFill/>
          </a:ln>
        </p:spPr>
      </p:pic>
      <p:pic>
        <p:nvPicPr>
          <p:cNvPr id="131" name="Google Shape;131;p3" descr="Flyvende penge kontur"/>
          <p:cNvPicPr preferRelativeResize="0"/>
          <p:nvPr/>
        </p:nvPicPr>
        <p:blipFill rotWithShape="1">
          <a:blip r:embed="rId4">
            <a:alphaModFix/>
          </a:blip>
          <a:srcRect/>
          <a:stretch/>
        </p:blipFill>
        <p:spPr>
          <a:xfrm flipH="1">
            <a:off x="6641127" y="1002495"/>
            <a:ext cx="978062" cy="914400"/>
          </a:xfrm>
          <a:prstGeom prst="rect">
            <a:avLst/>
          </a:prstGeom>
          <a:noFill/>
          <a:ln>
            <a:noFill/>
          </a:ln>
        </p:spPr>
      </p:pic>
      <p:pic>
        <p:nvPicPr>
          <p:cNvPr id="132" name="Google Shape;132;p3" descr="Flyvende penge kontur"/>
          <p:cNvPicPr preferRelativeResize="0"/>
          <p:nvPr/>
        </p:nvPicPr>
        <p:blipFill rotWithShape="1">
          <a:blip r:embed="rId4">
            <a:alphaModFix/>
          </a:blip>
          <a:srcRect/>
          <a:stretch/>
        </p:blipFill>
        <p:spPr>
          <a:xfrm flipH="1">
            <a:off x="6519603" y="2215780"/>
            <a:ext cx="722929" cy="675874"/>
          </a:xfrm>
          <a:prstGeom prst="rect">
            <a:avLst/>
          </a:prstGeom>
          <a:noFill/>
          <a:ln>
            <a:noFill/>
          </a:ln>
        </p:spPr>
      </p:pic>
      <p:pic>
        <p:nvPicPr>
          <p:cNvPr id="133" name="Google Shape;133;p3" descr="Flyvende penge kontur"/>
          <p:cNvPicPr preferRelativeResize="0"/>
          <p:nvPr/>
        </p:nvPicPr>
        <p:blipFill rotWithShape="1">
          <a:blip r:embed="rId4">
            <a:alphaModFix/>
          </a:blip>
          <a:srcRect/>
          <a:stretch/>
        </p:blipFill>
        <p:spPr>
          <a:xfrm flipH="1">
            <a:off x="8062397" y="2614932"/>
            <a:ext cx="722929" cy="675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500"/>
                                        <p:tgtEl>
                                          <p:spTgt spid="127"/>
                                        </p:tgtEl>
                                      </p:cBhvr>
                                    </p:animEffect>
                                  </p:childTnLst>
                                </p:cTn>
                              </p:par>
                              <p:par>
                                <p:cTn id="11" presetID="10" presetClass="entr" presetSubtype="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par>
                                <p:cTn id="14" presetID="10" presetClass="entr" presetSubtype="0" fill="hold"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fade">
                                      <p:cBhvr>
                                        <p:cTn id="16" dur="500"/>
                                        <p:tgtEl>
                                          <p:spTgt spid="130"/>
                                        </p:tgtEl>
                                      </p:cBhvr>
                                    </p:animEffect>
                                  </p:childTnLst>
                                </p:cTn>
                              </p:par>
                              <p:par>
                                <p:cTn id="17" presetID="10" presetClass="entr" presetSubtype="0"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584271" y="440889"/>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dirty="0">
                <a:solidFill>
                  <a:srgbClr val="323F4F"/>
                </a:solidFill>
                <a:latin typeface="Calibri"/>
                <a:ea typeface="Calibri"/>
                <a:cs typeface="Calibri"/>
                <a:sym typeface="Calibri"/>
              </a:rPr>
              <a:t>Udfordringen</a:t>
            </a:r>
            <a:endParaRPr dirty="0"/>
          </a:p>
        </p:txBody>
      </p:sp>
      <p:grpSp>
        <p:nvGrpSpPr>
          <p:cNvPr id="136" name="Google Shape;136;p28"/>
          <p:cNvGrpSpPr/>
          <p:nvPr/>
        </p:nvGrpSpPr>
        <p:grpSpPr>
          <a:xfrm>
            <a:off x="7867135" y="0"/>
            <a:ext cx="4324865" cy="2641149"/>
            <a:chOff x="6867015" y="-1"/>
            <a:chExt cx="5324985" cy="3251912"/>
          </a:xfrm>
        </p:grpSpPr>
        <p:sp>
          <p:nvSpPr>
            <p:cNvPr id="137" name="Google Shape;137;p28"/>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38" name="Google Shape;138;p28"/>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39" name="Google Shape;139;p28"/>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40" name="Google Shape;140;p28"/>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41" name="Google Shape;141;p28"/>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42" name="Google Shape;142;p28"/>
          <p:cNvSpPr txBox="1"/>
          <p:nvPr/>
        </p:nvSpPr>
        <p:spPr>
          <a:xfrm>
            <a:off x="554310" y="1249457"/>
            <a:ext cx="8920000" cy="310682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Det specialiserede områder stiger </a:t>
            </a:r>
            <a:br>
              <a:rPr lang="da-DK" sz="2800" b="1" i="0" u="none" strike="noStrike" cap="none" dirty="0">
                <a:solidFill>
                  <a:srgbClr val="323F4F"/>
                </a:solidFill>
                <a:latin typeface="Calibri"/>
                <a:ea typeface="Calibri"/>
                <a:cs typeface="Calibri"/>
                <a:sym typeface="Calibri"/>
              </a:rPr>
            </a:br>
            <a:r>
              <a:rPr lang="da-DK" sz="2800" b="1" i="0" u="none" strike="noStrike" cap="none" dirty="0">
                <a:solidFill>
                  <a:srgbClr val="323F4F"/>
                </a:solidFill>
                <a:latin typeface="Calibri"/>
                <a:ea typeface="Calibri"/>
                <a:cs typeface="Calibri"/>
                <a:sym typeface="Calibri"/>
              </a:rPr>
              <a:t>med op imod 1,8 mia. om året</a:t>
            </a:r>
            <a:endParaRPr sz="2400" b="1" i="0" u="none" strike="noStrike" cap="none" dirty="0">
              <a:solidFill>
                <a:srgbClr val="323F4F"/>
              </a:solidFill>
              <a:latin typeface="Calibri"/>
              <a:ea typeface="Calibri"/>
              <a:cs typeface="Calibri"/>
              <a:sym typeface="Calibri"/>
            </a:endParaRPr>
          </a:p>
          <a:p>
            <a:pPr marL="800100" marR="0" lvl="1" indent="-215900" algn="l" rtl="0">
              <a:lnSpc>
                <a:spcPct val="115000"/>
              </a:lnSpc>
              <a:spcBef>
                <a:spcPts val="50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Specialundervisning –  300 til 500 mio. </a:t>
            </a:r>
            <a:endParaRPr sz="1400" b="0" i="0" u="none" strike="noStrike" cap="none" dirty="0">
              <a:solidFill>
                <a:srgbClr val="000000"/>
              </a:solidFill>
              <a:latin typeface="Arial"/>
              <a:ea typeface="Arial"/>
              <a:cs typeface="Arial"/>
              <a:sym typeface="Arial"/>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250 mio. udover demografi om året</a:t>
            </a:r>
            <a:br>
              <a:rPr lang="da-DK" sz="2800" b="1" i="0" u="none" strike="noStrike" cap="none" dirty="0">
                <a:solidFill>
                  <a:srgbClr val="323F4F"/>
                </a:solidFill>
                <a:latin typeface="Calibri"/>
                <a:ea typeface="Calibri"/>
                <a:cs typeface="Calibri"/>
                <a:sym typeface="Calibri"/>
              </a:rPr>
            </a:br>
            <a:endParaRPr sz="2800" b="1" i="0" u="none" strike="noStrike" cap="none" dirty="0">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dirty="0">
                <a:solidFill>
                  <a:srgbClr val="323F4F"/>
                </a:solidFill>
                <a:latin typeface="Calibri"/>
                <a:ea typeface="Calibri"/>
                <a:cs typeface="Calibri"/>
                <a:sym typeface="Calibri"/>
              </a:rPr>
              <a:t>Kommunerne skal samlet set </a:t>
            </a:r>
            <a:r>
              <a:rPr lang="da-DK" sz="2800" b="1" i="0" u="none" strike="noStrike" cap="none" dirty="0">
                <a:solidFill>
                  <a:srgbClr val="323F4F"/>
                </a:solidFill>
                <a:latin typeface="Calibri"/>
                <a:ea typeface="Calibri"/>
                <a:cs typeface="Calibri"/>
                <a:sym typeface="Calibri"/>
              </a:rPr>
              <a:t>finde 1,5 til 2 mia. om året</a:t>
            </a:r>
            <a:br>
              <a:rPr lang="da-DK" sz="2800" b="1" i="0" u="none" strike="noStrike" cap="none" dirty="0">
                <a:solidFill>
                  <a:srgbClr val="323F4F"/>
                </a:solidFill>
                <a:latin typeface="Calibri"/>
                <a:ea typeface="Calibri"/>
                <a:cs typeface="Calibri"/>
                <a:sym typeface="Calibri"/>
              </a:rPr>
            </a:br>
            <a:r>
              <a:rPr lang="da-DK" sz="2800" b="1" i="0" u="none" strike="noStrike" cap="none" dirty="0">
                <a:solidFill>
                  <a:srgbClr val="323F4F"/>
                </a:solidFill>
                <a:latin typeface="Calibri"/>
                <a:ea typeface="Calibri"/>
                <a:cs typeface="Calibri"/>
                <a:sym typeface="Calibri"/>
              </a:rPr>
              <a:t>Mellem 6-8 mio. i Kerteminde</a:t>
            </a:r>
            <a:endParaRPr sz="2800" b="1" i="0" u="none" strike="noStrike" cap="none" dirty="0">
              <a:solidFill>
                <a:srgbClr val="323F4F"/>
              </a:solidFill>
              <a:latin typeface="Calibri"/>
              <a:ea typeface="Calibri"/>
              <a:cs typeface="Calibri"/>
              <a:sym typeface="Calibri"/>
            </a:endParaRPr>
          </a:p>
        </p:txBody>
      </p:sp>
      <p:pic>
        <p:nvPicPr>
          <p:cNvPr id="2" name="Grafik 1" descr="Flyvende penge kontur">
            <a:extLst>
              <a:ext uri="{FF2B5EF4-FFF2-40B4-BE49-F238E27FC236}">
                <a16:creationId xmlns:a16="http://schemas.microsoft.com/office/drawing/2014/main" id="{E235C0DE-AFAB-5AA1-08F5-946C58D11F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439025" y="2336536"/>
            <a:ext cx="1452043" cy="1266333"/>
          </a:xfrm>
          <a:prstGeom prst="rect">
            <a:avLst/>
          </a:prstGeom>
        </p:spPr>
      </p:pic>
      <p:pic>
        <p:nvPicPr>
          <p:cNvPr id="3" name="Grafik 2" descr="Pengeskab kontur">
            <a:extLst>
              <a:ext uri="{FF2B5EF4-FFF2-40B4-BE49-F238E27FC236}">
                <a16:creationId xmlns:a16="http://schemas.microsoft.com/office/drawing/2014/main" id="{BF6E4EE5-B775-5A98-91EB-4FA1662634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915633" y="4146449"/>
            <a:ext cx="2445694" cy="2132900"/>
          </a:xfrm>
          <a:prstGeom prst="rect">
            <a:avLst/>
          </a:prstGeom>
        </p:spPr>
      </p:pic>
      <p:pic>
        <p:nvPicPr>
          <p:cNvPr id="4" name="Grafik 3" descr="Flyvende penge kontur">
            <a:extLst>
              <a:ext uri="{FF2B5EF4-FFF2-40B4-BE49-F238E27FC236}">
                <a16:creationId xmlns:a16="http://schemas.microsoft.com/office/drawing/2014/main" id="{9BC557A0-1D9E-FCD6-8855-E110C63FB8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40797" y="3624246"/>
            <a:ext cx="726022" cy="633167"/>
          </a:xfrm>
          <a:prstGeom prst="rect">
            <a:avLst/>
          </a:prstGeom>
        </p:spPr>
      </p:pic>
      <p:pic>
        <p:nvPicPr>
          <p:cNvPr id="5" name="Grafik 4" descr="Flyvende penge kontur">
            <a:extLst>
              <a:ext uri="{FF2B5EF4-FFF2-40B4-BE49-F238E27FC236}">
                <a16:creationId xmlns:a16="http://schemas.microsoft.com/office/drawing/2014/main" id="{3AAA0FF6-1045-0407-7B2E-A7856AC0C3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411849" y="3468578"/>
            <a:ext cx="1012416" cy="8829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8"/>
          <p:cNvSpPr txBox="1">
            <a:spLocks noGrp="1"/>
          </p:cNvSpPr>
          <p:nvPr>
            <p:ph type="title"/>
          </p:nvPr>
        </p:nvSpPr>
        <p:spPr>
          <a:xfrm>
            <a:off x="573283" y="1028790"/>
            <a:ext cx="9833548" cy="10668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Største risiko for kommunekasserne</a:t>
            </a:r>
            <a:br>
              <a:rPr lang="da-DK" sz="4000" b="1">
                <a:solidFill>
                  <a:srgbClr val="323F4F"/>
                </a:solidFill>
                <a:latin typeface="Calibri"/>
                <a:ea typeface="Calibri"/>
                <a:cs typeface="Calibri"/>
                <a:sym typeface="Calibri"/>
              </a:rPr>
            </a:br>
            <a:r>
              <a:rPr lang="da-DK" sz="4000" b="1">
                <a:solidFill>
                  <a:srgbClr val="323F4F"/>
                </a:solidFill>
                <a:latin typeface="Calibri"/>
                <a:ea typeface="Calibri"/>
                <a:cs typeface="Calibri"/>
                <a:sym typeface="Calibri"/>
              </a:rPr>
              <a:t>kommer fra Rusland</a:t>
            </a:r>
            <a:endParaRPr>
              <a:solidFill>
                <a:srgbClr val="323F4F"/>
              </a:solidFill>
            </a:endParaRPr>
          </a:p>
        </p:txBody>
      </p:sp>
      <p:pic>
        <p:nvPicPr>
          <p:cNvPr id="269" name="Google Shape;269;p8"/>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70" name="Google Shape;270;p8"/>
          <p:cNvSpPr txBox="1"/>
          <p:nvPr/>
        </p:nvSpPr>
        <p:spPr>
          <a:xfrm>
            <a:off x="446533" y="2095592"/>
            <a:ext cx="8603006" cy="4717641"/>
          </a:xfrm>
          <a:prstGeom prst="rect">
            <a:avLst/>
          </a:prstGeom>
          <a:noFill/>
          <a:ln>
            <a:noFill/>
          </a:ln>
        </p:spPr>
        <p:txBody>
          <a:bodyPr spcFirstLastPara="1" wrap="square" lIns="91425" tIns="45700" rIns="91425" bIns="45700" anchor="t" anchorCtr="0">
            <a:noAutofit/>
          </a:bodyPr>
          <a:lstStyle/>
          <a:p>
            <a:pPr marL="609600" marR="0" lvl="1" indent="0" algn="l" rtl="0">
              <a:lnSpc>
                <a:spcPct val="150000"/>
              </a:lnSpc>
              <a:spcBef>
                <a:spcPts val="500"/>
              </a:spcBef>
              <a:spcAft>
                <a:spcPts val="0"/>
              </a:spcAft>
              <a:buNone/>
            </a:pPr>
            <a:r>
              <a:rPr lang="da-DK" sz="2400" b="1" i="0" u="none" strike="noStrike" cap="none">
                <a:solidFill>
                  <a:srgbClr val="323F4F"/>
                </a:solidFill>
                <a:latin typeface="Calibri"/>
                <a:ea typeface="Calibri"/>
                <a:cs typeface="Calibri"/>
                <a:sym typeface="Calibri"/>
              </a:rPr>
              <a:t>”Jeg kan ligeså godt være ærlig, det bliver dyrt. Friheden koster”</a:t>
            </a:r>
            <a:endParaRPr/>
          </a:p>
          <a:p>
            <a:pPr marL="609600" marR="0" lvl="1" indent="0" algn="l" rtl="0">
              <a:lnSpc>
                <a:spcPct val="150000"/>
              </a:lnSpc>
              <a:spcBef>
                <a:spcPts val="500"/>
              </a:spcBef>
              <a:spcAft>
                <a:spcPts val="0"/>
              </a:spcAft>
              <a:buNone/>
            </a:pPr>
            <a:r>
              <a:rPr lang="da-DK" sz="2400" b="1" i="0" u="none" strike="noStrike" cap="none">
                <a:solidFill>
                  <a:srgbClr val="323F4F"/>
                </a:solidFill>
                <a:latin typeface="Calibri"/>
                <a:ea typeface="Calibri"/>
                <a:cs typeface="Calibri"/>
                <a:sym typeface="Calibri"/>
              </a:rPr>
              <a:t>- Mette Frederiksen (D. 22/02/2024)</a:t>
            </a:r>
            <a:endParaRPr/>
          </a:p>
          <a:p>
            <a:pPr marL="952500" marR="0" lvl="1" indent="-190500" algn="l" rtl="0">
              <a:lnSpc>
                <a:spcPct val="150000"/>
              </a:lnSpc>
              <a:spcBef>
                <a:spcPts val="500"/>
              </a:spcBef>
              <a:spcAft>
                <a:spcPts val="0"/>
              </a:spcAft>
              <a:buClr>
                <a:schemeClr val="dk1"/>
              </a:buClr>
              <a:buSzPts val="2400"/>
              <a:buFont typeface="Arial"/>
              <a:buNone/>
            </a:pPr>
            <a:endParaRPr sz="2400" b="1" i="0" u="none" strike="noStrike" cap="none">
              <a:solidFill>
                <a:srgbClr val="323F4F"/>
              </a:solidFill>
              <a:latin typeface="Calibri"/>
              <a:ea typeface="Calibri"/>
              <a:cs typeface="Calibri"/>
              <a:sym typeface="Calibri"/>
            </a:endParaRPr>
          </a:p>
          <a:p>
            <a:pPr marL="609600" marR="0" lvl="1" indent="0" algn="l" rtl="0">
              <a:lnSpc>
                <a:spcPct val="150000"/>
              </a:lnSpc>
              <a:spcBef>
                <a:spcPts val="500"/>
              </a:spcBef>
              <a:spcAft>
                <a:spcPts val="0"/>
              </a:spcAft>
              <a:buNone/>
            </a:pPr>
            <a:r>
              <a:rPr lang="da-DK" sz="2400" b="1" i="0" u="none" strike="noStrike" cap="none">
                <a:solidFill>
                  <a:srgbClr val="323F4F"/>
                </a:solidFill>
                <a:latin typeface="Calibri"/>
                <a:ea typeface="Calibri"/>
                <a:cs typeface="Calibri"/>
                <a:sym typeface="Calibri"/>
              </a:rPr>
              <a:t>En milliard ekstra til forsvar om året vil formentligt betyde cirka 700 mio. ekstra i kommunale besparelser om året. </a:t>
            </a:r>
            <a:br>
              <a:rPr lang="da-DK" sz="2400" b="1" i="0" u="none" strike="noStrike" cap="none">
                <a:solidFill>
                  <a:srgbClr val="323F4F"/>
                </a:solidFill>
                <a:latin typeface="Calibri"/>
                <a:ea typeface="Calibri"/>
                <a:cs typeface="Calibri"/>
                <a:sym typeface="Calibri"/>
              </a:rPr>
            </a:br>
            <a:r>
              <a:rPr lang="da-DK" sz="2400" b="1" i="0" u="none" strike="noStrike" cap="none">
                <a:solidFill>
                  <a:srgbClr val="323F4F"/>
                </a:solidFill>
                <a:latin typeface="Calibri"/>
                <a:ea typeface="Calibri"/>
                <a:cs typeface="Calibri"/>
                <a:sym typeface="Calibri"/>
              </a:rPr>
              <a:t>( ca. 2-3 mio. i kr. Glostrup)</a:t>
            </a:r>
            <a:endParaRPr/>
          </a:p>
          <a:p>
            <a:pPr marL="952500" marR="0" lvl="1" indent="-190500" algn="l" rtl="0">
              <a:lnSpc>
                <a:spcPct val="150000"/>
              </a:lnSpc>
              <a:spcBef>
                <a:spcPts val="500"/>
              </a:spcBef>
              <a:spcAft>
                <a:spcPts val="0"/>
              </a:spcAft>
              <a:buClr>
                <a:schemeClr val="dk1"/>
              </a:buClr>
              <a:buSzPts val="2400"/>
              <a:buFont typeface="Arial"/>
              <a:buNone/>
            </a:pPr>
            <a:endParaRPr sz="2400" b="1" i="0" u="none" strike="noStrike" cap="none">
              <a:solidFill>
                <a:srgbClr val="323F4F"/>
              </a:solidFill>
              <a:latin typeface="Calibri"/>
              <a:ea typeface="Calibri"/>
              <a:cs typeface="Calibri"/>
              <a:sym typeface="Calibri"/>
            </a:endParaRPr>
          </a:p>
        </p:txBody>
      </p:sp>
      <p:pic>
        <p:nvPicPr>
          <p:cNvPr id="271" name="Google Shape;271;p8" descr="Soldier med massiv udfyldning"/>
          <p:cNvPicPr preferRelativeResize="0"/>
          <p:nvPr/>
        </p:nvPicPr>
        <p:blipFill rotWithShape="1">
          <a:blip r:embed="rId4">
            <a:alphaModFix/>
          </a:blip>
          <a:srcRect/>
          <a:stretch/>
        </p:blipFill>
        <p:spPr>
          <a:xfrm>
            <a:off x="9272581" y="3956970"/>
            <a:ext cx="2268499" cy="2268499"/>
          </a:xfrm>
          <a:prstGeom prst="rect">
            <a:avLst/>
          </a:prstGeom>
          <a:noFill/>
          <a:ln>
            <a:noFill/>
          </a:ln>
        </p:spPr>
      </p:pic>
      <p:grpSp>
        <p:nvGrpSpPr>
          <p:cNvPr id="272" name="Google Shape;272;p8"/>
          <p:cNvGrpSpPr/>
          <p:nvPr/>
        </p:nvGrpSpPr>
        <p:grpSpPr>
          <a:xfrm>
            <a:off x="7867135" y="0"/>
            <a:ext cx="4324865" cy="2331627"/>
            <a:chOff x="6867015" y="-1"/>
            <a:chExt cx="5324985" cy="3251912"/>
          </a:xfrm>
        </p:grpSpPr>
        <p:sp>
          <p:nvSpPr>
            <p:cNvPr id="273" name="Google Shape;273;p8"/>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8"/>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6" name="Google Shape;276;p8"/>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A7024-CB2F-BC32-49FC-8510BC92D9FF}"/>
              </a:ext>
            </a:extLst>
          </p:cNvPr>
          <p:cNvSpPr>
            <a:spLocks noGrp="1"/>
          </p:cNvSpPr>
          <p:nvPr>
            <p:ph type="title"/>
          </p:nvPr>
        </p:nvSpPr>
        <p:spPr>
          <a:xfrm>
            <a:off x="323636" y="505663"/>
            <a:ext cx="10515600" cy="1325563"/>
          </a:xfrm>
        </p:spPr>
        <p:txBody>
          <a:bodyPr>
            <a:normAutofit/>
          </a:bodyPr>
          <a:lstStyle/>
          <a:p>
            <a:r>
              <a:rPr lang="da-DK" sz="3600" b="1" dirty="0">
                <a:solidFill>
                  <a:schemeClr val="bg2">
                    <a:lumMod val="75000"/>
                  </a:schemeClr>
                </a:solidFill>
              </a:rPr>
              <a:t>Manglende dækning af opdrift på </a:t>
            </a:r>
            <a:br>
              <a:rPr lang="da-DK" sz="3600" b="1" dirty="0">
                <a:solidFill>
                  <a:schemeClr val="bg2">
                    <a:lumMod val="75000"/>
                  </a:schemeClr>
                </a:solidFill>
              </a:rPr>
            </a:br>
            <a:r>
              <a:rPr lang="da-DK" sz="3600" b="1" dirty="0">
                <a:solidFill>
                  <a:schemeClr val="bg2">
                    <a:lumMod val="75000"/>
                  </a:schemeClr>
                </a:solidFill>
              </a:rPr>
              <a:t>handicapområdet rammer almenområdet</a:t>
            </a:r>
          </a:p>
        </p:txBody>
      </p:sp>
      <p:sp>
        <p:nvSpPr>
          <p:cNvPr id="3" name="Pladsholder til tekst 2">
            <a:extLst>
              <a:ext uri="{FF2B5EF4-FFF2-40B4-BE49-F238E27FC236}">
                <a16:creationId xmlns:a16="http://schemas.microsoft.com/office/drawing/2014/main" id="{8B1437D3-5853-2FE4-4734-022DC75C5CBE}"/>
              </a:ext>
            </a:extLst>
          </p:cNvPr>
          <p:cNvSpPr>
            <a:spLocks noGrp="1"/>
          </p:cNvSpPr>
          <p:nvPr>
            <p:ph type="body" idx="1"/>
          </p:nvPr>
        </p:nvSpPr>
        <p:spPr>
          <a:xfrm>
            <a:off x="7502778" y="2926584"/>
            <a:ext cx="4244009" cy="4351338"/>
          </a:xfrm>
        </p:spPr>
        <p:txBody>
          <a:bodyPr/>
          <a:lstStyle/>
          <a:p>
            <a:r>
              <a:rPr lang="da-DK" b="1" dirty="0">
                <a:solidFill>
                  <a:schemeClr val="bg2">
                    <a:lumMod val="75000"/>
                  </a:schemeClr>
                </a:solidFill>
              </a:rPr>
              <a:t>Regeringen har givet kommunerne penge til flere børn og ældre</a:t>
            </a:r>
          </a:p>
          <a:p>
            <a:r>
              <a:rPr lang="da-DK" b="1" dirty="0">
                <a:solidFill>
                  <a:schemeClr val="bg2">
                    <a:lumMod val="75000"/>
                  </a:schemeClr>
                </a:solidFill>
              </a:rPr>
              <a:t>Kommunerne har brugt pengene og flere til på handicapområdet </a:t>
            </a:r>
          </a:p>
          <a:p>
            <a:pPr marL="114300" indent="0">
              <a:buNone/>
            </a:pPr>
            <a:r>
              <a:rPr lang="da-DK" b="1" dirty="0">
                <a:solidFill>
                  <a:schemeClr val="bg2">
                    <a:lumMod val="75000"/>
                  </a:schemeClr>
                </a:solidFill>
              </a:rPr>
              <a:t>– derfor er der skåret på folkeskoler og ældrepleje</a:t>
            </a:r>
          </a:p>
        </p:txBody>
      </p:sp>
      <p:pic>
        <p:nvPicPr>
          <p:cNvPr id="5" name="Billede 4" descr="Et billede, der indeholder kort, tekst&#10;&#10;Automatisk genereret beskrivelse">
            <a:extLst>
              <a:ext uri="{FF2B5EF4-FFF2-40B4-BE49-F238E27FC236}">
                <a16:creationId xmlns:a16="http://schemas.microsoft.com/office/drawing/2014/main" id="{59D8A875-81C9-3FA5-15FE-0C0E2A8B9A69}"/>
              </a:ext>
            </a:extLst>
          </p:cNvPr>
          <p:cNvPicPr>
            <a:picLocks noChangeAspect="1"/>
          </p:cNvPicPr>
          <p:nvPr/>
        </p:nvPicPr>
        <p:blipFill>
          <a:blip r:embed="rId2"/>
          <a:stretch>
            <a:fillRect/>
          </a:stretch>
        </p:blipFill>
        <p:spPr>
          <a:xfrm>
            <a:off x="556884" y="1727014"/>
            <a:ext cx="6897271" cy="5130986"/>
          </a:xfrm>
          <a:prstGeom prst="rect">
            <a:avLst/>
          </a:prstGeom>
        </p:spPr>
      </p:pic>
      <p:sp>
        <p:nvSpPr>
          <p:cNvPr id="6" name="Tekstfelt 5">
            <a:extLst>
              <a:ext uri="{FF2B5EF4-FFF2-40B4-BE49-F238E27FC236}">
                <a16:creationId xmlns:a16="http://schemas.microsoft.com/office/drawing/2014/main" id="{4984E42E-6EBD-31B7-F582-BF6D209F5D39}"/>
              </a:ext>
            </a:extLst>
          </p:cNvPr>
          <p:cNvSpPr txBox="1"/>
          <p:nvPr/>
        </p:nvSpPr>
        <p:spPr>
          <a:xfrm>
            <a:off x="833875" y="6380307"/>
            <a:ext cx="5830957" cy="369332"/>
          </a:xfrm>
          <a:prstGeom prst="rect">
            <a:avLst/>
          </a:prstGeom>
          <a:noFill/>
        </p:spPr>
        <p:txBody>
          <a:bodyPr wrap="square" rtlCol="0">
            <a:spAutoFit/>
          </a:bodyPr>
          <a:lstStyle/>
          <a:p>
            <a:r>
              <a:rPr lang="da-DK" dirty="0">
                <a:solidFill>
                  <a:schemeClr val="bg2">
                    <a:lumMod val="75000"/>
                  </a:schemeClr>
                </a:solidFill>
                <a:latin typeface="Calibri" panose="020F0502020204030204" pitchFamily="34" charset="0"/>
                <a:cs typeface="Calibri" panose="020F0502020204030204" pitchFamily="34" charset="0"/>
              </a:rPr>
              <a:t>Ændring i ældreudgifter, når der korrigeres for flere ældre</a:t>
            </a:r>
          </a:p>
        </p:txBody>
      </p:sp>
      <p:grpSp>
        <p:nvGrpSpPr>
          <p:cNvPr id="4" name="Google Shape;120;p3">
            <a:extLst>
              <a:ext uri="{FF2B5EF4-FFF2-40B4-BE49-F238E27FC236}">
                <a16:creationId xmlns:a16="http://schemas.microsoft.com/office/drawing/2014/main" id="{FC608E9C-BD33-C10C-7073-DA4C353ADC39}"/>
              </a:ext>
            </a:extLst>
          </p:cNvPr>
          <p:cNvGrpSpPr/>
          <p:nvPr/>
        </p:nvGrpSpPr>
        <p:grpSpPr>
          <a:xfrm>
            <a:off x="7867135" y="0"/>
            <a:ext cx="4324865" cy="2641149"/>
            <a:chOff x="6867015" y="-1"/>
            <a:chExt cx="5324985" cy="3251912"/>
          </a:xfrm>
        </p:grpSpPr>
        <p:sp>
          <p:nvSpPr>
            <p:cNvPr id="7" name="Google Shape;121;p3">
              <a:extLst>
                <a:ext uri="{FF2B5EF4-FFF2-40B4-BE49-F238E27FC236}">
                  <a16:creationId xmlns:a16="http://schemas.microsoft.com/office/drawing/2014/main" id="{6913F3A8-0501-930D-F77B-8D75C216690F}"/>
                </a:ext>
              </a:extLst>
            </p:cNvPr>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8" name="Google Shape;122;p3">
              <a:extLst>
                <a:ext uri="{FF2B5EF4-FFF2-40B4-BE49-F238E27FC236}">
                  <a16:creationId xmlns:a16="http://schemas.microsoft.com/office/drawing/2014/main" id="{0B98CA73-7B23-955C-0988-1A714128073B}"/>
                </a:ext>
              </a:extLst>
            </p:cNvPr>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9" name="Google Shape;123;p3">
              <a:extLst>
                <a:ext uri="{FF2B5EF4-FFF2-40B4-BE49-F238E27FC236}">
                  <a16:creationId xmlns:a16="http://schemas.microsoft.com/office/drawing/2014/main" id="{97B75E35-6982-07C7-2965-744226EE4052}"/>
                </a:ext>
              </a:extLst>
            </p:cNvPr>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0" name="Google Shape;124;p3">
              <a:extLst>
                <a:ext uri="{FF2B5EF4-FFF2-40B4-BE49-F238E27FC236}">
                  <a16:creationId xmlns:a16="http://schemas.microsoft.com/office/drawing/2014/main" id="{9A07F57A-AB0D-F683-9758-53F794F68E18}"/>
                </a:ext>
              </a:extLst>
            </p:cNvPr>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1" name="Google Shape;125;p3">
            <a:extLst>
              <a:ext uri="{FF2B5EF4-FFF2-40B4-BE49-F238E27FC236}">
                <a16:creationId xmlns:a16="http://schemas.microsoft.com/office/drawing/2014/main" id="{129BA26B-AA03-1BE3-73BE-9E77C37F6A64}"/>
              </a:ext>
            </a:extLst>
          </p:cNvPr>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extLst>
      <p:ext uri="{BB962C8B-B14F-4D97-AF65-F5344CB8AC3E}">
        <p14:creationId xmlns:p14="http://schemas.microsoft.com/office/powerpoint/2010/main" val="332326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6"/>
          <p:cNvGrpSpPr/>
          <p:nvPr/>
        </p:nvGrpSpPr>
        <p:grpSpPr>
          <a:xfrm>
            <a:off x="7867135" y="0"/>
            <a:ext cx="4324865" cy="2641149"/>
            <a:chOff x="6867015" y="-1"/>
            <a:chExt cx="5324985" cy="3251912"/>
          </a:xfrm>
        </p:grpSpPr>
        <p:sp>
          <p:nvSpPr>
            <p:cNvPr id="257" name="Google Shape;257;p6"/>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8" name="Google Shape;258;p6"/>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 name="Google Shape;259;p6"/>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6"/>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61" name="Google Shape;261;p6"/>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62" name="Google Shape;262;p6"/>
          <p:cNvSpPr txBox="1">
            <a:spLocks noGrp="1"/>
          </p:cNvSpPr>
          <p:nvPr>
            <p:ph type="title"/>
          </p:nvPr>
        </p:nvSpPr>
        <p:spPr>
          <a:xfrm>
            <a:off x="447661" y="740577"/>
            <a:ext cx="11439417" cy="1634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200" b="1" dirty="0">
                <a:solidFill>
                  <a:srgbClr val="323F4F"/>
                </a:solidFill>
              </a:rPr>
              <a:t>Er regeringen og byrådet klar til at gennemføre</a:t>
            </a:r>
            <a:endParaRPr sz="3200" b="1" dirty="0">
              <a:solidFill>
                <a:srgbClr val="323F4F"/>
              </a:solidFill>
            </a:endParaRPr>
          </a:p>
          <a:p>
            <a:pPr marL="0" lvl="0" indent="0" algn="l" rtl="0">
              <a:lnSpc>
                <a:spcPct val="90000"/>
              </a:lnSpc>
              <a:spcBef>
                <a:spcPts val="0"/>
              </a:spcBef>
              <a:spcAft>
                <a:spcPts val="0"/>
              </a:spcAft>
              <a:buClr>
                <a:schemeClr val="dk1"/>
              </a:buClr>
              <a:buSzPts val="1800"/>
              <a:buNone/>
            </a:pPr>
            <a:r>
              <a:rPr lang="da-DK" sz="3200" b="1" dirty="0">
                <a:solidFill>
                  <a:srgbClr val="323F4F"/>
                </a:solidFill>
              </a:rPr>
              <a:t>anbefalinger om besparelser på handicapområdet ?</a:t>
            </a:r>
            <a:endParaRPr sz="3200" b="1" dirty="0">
              <a:solidFill>
                <a:srgbClr val="323F4F"/>
              </a:solidFill>
            </a:endParaRPr>
          </a:p>
        </p:txBody>
      </p:sp>
      <p:sp>
        <p:nvSpPr>
          <p:cNvPr id="263" name="Google Shape;263;p6"/>
          <p:cNvSpPr txBox="1">
            <a:spLocks noGrp="1"/>
          </p:cNvSpPr>
          <p:nvPr>
            <p:ph type="body" idx="1"/>
          </p:nvPr>
        </p:nvSpPr>
        <p:spPr>
          <a:xfrm>
            <a:off x="457200" y="2420921"/>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da-DK" b="1" dirty="0" err="1">
                <a:solidFill>
                  <a:srgbClr val="323F4F"/>
                </a:solidFill>
              </a:rPr>
              <a:t>Tranæsudvalget</a:t>
            </a:r>
            <a:r>
              <a:rPr lang="da-DK" b="1" dirty="0">
                <a:solidFill>
                  <a:srgbClr val="323F4F"/>
                </a:solidFill>
              </a:rPr>
              <a:t> har foreslået en stribe ret hårde spareforslag</a:t>
            </a:r>
            <a:br>
              <a:rPr lang="da-DK" b="1" dirty="0">
                <a:solidFill>
                  <a:srgbClr val="323F4F"/>
                </a:solidFill>
              </a:rPr>
            </a:br>
            <a:endParaRPr b="1" dirty="0">
              <a:solidFill>
                <a:srgbClr val="323F4F"/>
              </a:solidFill>
            </a:endParaRPr>
          </a:p>
          <a:p>
            <a:pPr marL="457200" lvl="0" indent="-342900" algn="l" rtl="0">
              <a:lnSpc>
                <a:spcPct val="90000"/>
              </a:lnSpc>
              <a:spcBef>
                <a:spcPts val="1000"/>
              </a:spcBef>
              <a:spcAft>
                <a:spcPts val="0"/>
              </a:spcAft>
              <a:buClr>
                <a:srgbClr val="323F4F"/>
              </a:buClr>
              <a:buSzPts val="1800"/>
              <a:buChar char="•"/>
            </a:pPr>
            <a:r>
              <a:rPr lang="da-DK" b="1" dirty="0">
                <a:solidFill>
                  <a:srgbClr val="323F4F"/>
                </a:solidFill>
              </a:rPr>
              <a:t>Stadig usikkert om regeringen og et flertal i Folketinget er klar til at gennemføre dem.</a:t>
            </a:r>
            <a:br>
              <a:rPr lang="da-DK" b="1" dirty="0">
                <a:solidFill>
                  <a:srgbClr val="323F4F"/>
                </a:solidFill>
              </a:rPr>
            </a:br>
            <a:endParaRPr b="1" dirty="0">
              <a:solidFill>
                <a:srgbClr val="323F4F"/>
              </a:solidFill>
            </a:endParaRPr>
          </a:p>
          <a:p>
            <a:pPr marL="457200" lvl="0" indent="-342900" algn="l" rtl="0">
              <a:lnSpc>
                <a:spcPct val="90000"/>
              </a:lnSpc>
              <a:spcBef>
                <a:spcPts val="1000"/>
              </a:spcBef>
              <a:spcAft>
                <a:spcPts val="0"/>
              </a:spcAft>
              <a:buClr>
                <a:srgbClr val="323F4F"/>
              </a:buClr>
              <a:buSzPts val="1800"/>
              <a:buChar char="•"/>
            </a:pPr>
            <a:r>
              <a:rPr lang="da-DK" b="1" dirty="0">
                <a:solidFill>
                  <a:srgbClr val="323F4F"/>
                </a:solidFill>
              </a:rPr>
              <a:t>Hvis ikke: Så vil klemmen mellem forventninger og økonomi fortsætte</a:t>
            </a:r>
            <a:endParaRPr b="1" dirty="0">
              <a:solidFill>
                <a:srgbClr val="323F4F"/>
              </a:solidFill>
            </a:endParaRPr>
          </a:p>
          <a:p>
            <a:pPr marL="457200" lvl="0" indent="-342900" algn="l" rtl="0">
              <a:lnSpc>
                <a:spcPct val="90000"/>
              </a:lnSpc>
              <a:spcBef>
                <a:spcPts val="1000"/>
              </a:spcBef>
              <a:spcAft>
                <a:spcPts val="0"/>
              </a:spcAft>
              <a:buClr>
                <a:srgbClr val="323F4F"/>
              </a:buClr>
              <a:buSzPts val="1800"/>
              <a:buChar char="•"/>
            </a:pPr>
            <a:r>
              <a:rPr lang="da-DK" b="1" dirty="0">
                <a:solidFill>
                  <a:srgbClr val="323F4F"/>
                </a:solidFill>
              </a:rPr>
              <a:t>Hvis ja: Så kommer presset på de enkelte byråd for at udnytte de nye sparemuligheder – eller skal der spares andre steder</a:t>
            </a:r>
            <a:endParaRPr b="1" dirty="0">
              <a:solidFill>
                <a:srgbClr val="323F4F"/>
              </a:solidFill>
            </a:endParaRPr>
          </a:p>
          <a:p>
            <a:pPr marL="0" lvl="0" indent="0" algn="l" rtl="0">
              <a:lnSpc>
                <a:spcPct val="90000"/>
              </a:lnSpc>
              <a:spcBef>
                <a:spcPts val="1000"/>
              </a:spcBef>
              <a:spcAft>
                <a:spcPts val="0"/>
              </a:spcAft>
              <a:buNone/>
            </a:pPr>
            <a:endParaRPr b="1" dirty="0">
              <a:solidFill>
                <a:srgbClr val="323F4F"/>
              </a:solidFill>
            </a:endParaRPr>
          </a:p>
          <a:p>
            <a:pPr marL="114300" lvl="0" indent="0" algn="l" rtl="0">
              <a:lnSpc>
                <a:spcPct val="90000"/>
              </a:lnSpc>
              <a:spcBef>
                <a:spcPts val="1000"/>
              </a:spcBef>
              <a:spcAft>
                <a:spcPts val="0"/>
              </a:spcAft>
              <a:buSzPts val="1800"/>
              <a:buNone/>
            </a:pPr>
            <a:endParaRPr b="1" dirty="0">
              <a:solidFill>
                <a:srgbClr val="323F4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0"/>
          <p:cNvSpPr txBox="1">
            <a:spLocks noGrp="1"/>
          </p:cNvSpPr>
          <p:nvPr>
            <p:ph type="title"/>
          </p:nvPr>
        </p:nvSpPr>
        <p:spPr>
          <a:xfrm>
            <a:off x="550195" y="709494"/>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3600"/>
              <a:buFont typeface="Calibri"/>
              <a:buNone/>
            </a:pPr>
            <a:r>
              <a:rPr lang="da-DK" sz="3600" b="1">
                <a:solidFill>
                  <a:srgbClr val="323F4F"/>
                </a:solidFill>
                <a:latin typeface="Calibri"/>
                <a:ea typeface="Calibri"/>
                <a:cs typeface="Calibri"/>
                <a:sym typeface="Calibri"/>
              </a:rPr>
              <a:t>Hvilke forventninger skaber politikerne?</a:t>
            </a:r>
            <a:endParaRPr/>
          </a:p>
        </p:txBody>
      </p:sp>
      <p:grpSp>
        <p:nvGrpSpPr>
          <p:cNvPr id="315" name="Google Shape;315;p10"/>
          <p:cNvGrpSpPr/>
          <p:nvPr/>
        </p:nvGrpSpPr>
        <p:grpSpPr>
          <a:xfrm>
            <a:off x="7867135" y="0"/>
            <a:ext cx="4324865" cy="2641149"/>
            <a:chOff x="6867015" y="-1"/>
            <a:chExt cx="5324985" cy="3251912"/>
          </a:xfrm>
        </p:grpSpPr>
        <p:sp>
          <p:nvSpPr>
            <p:cNvPr id="316" name="Google Shape;316;p1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17" name="Google Shape;317;p1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18" name="Google Shape;318;p1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19" name="Google Shape;319;p1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320" name="Google Shape;320;p1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326" name="Google Shape;326;p10"/>
          <p:cNvSpPr txBox="1"/>
          <p:nvPr/>
        </p:nvSpPr>
        <p:spPr>
          <a:xfrm>
            <a:off x="6971675" y="2140750"/>
            <a:ext cx="526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2050" name="Picture 2" descr="Wammen takker landets byrådspolitikere: 'Vi har jeres ryg'">
            <a:extLst>
              <a:ext uri="{FF2B5EF4-FFF2-40B4-BE49-F238E27FC236}">
                <a16:creationId xmlns:a16="http://schemas.microsoft.com/office/drawing/2014/main" id="{E2DAD9F3-4E8F-7D64-EFBD-D7391ED62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887" y="2212669"/>
            <a:ext cx="6152475" cy="41016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97EE4FB3-9AD7-A2D5-12FF-36AF7545DFE6}"/>
              </a:ext>
            </a:extLst>
          </p:cNvPr>
          <p:cNvSpPr txBox="1"/>
          <p:nvPr/>
        </p:nvSpPr>
        <p:spPr>
          <a:xfrm>
            <a:off x="6971675" y="3222843"/>
            <a:ext cx="4844298" cy="2677656"/>
          </a:xfrm>
          <a:prstGeom prst="rect">
            <a:avLst/>
          </a:prstGeom>
          <a:noFill/>
        </p:spPr>
        <p:txBody>
          <a:bodyPr wrap="square" rtlCol="0">
            <a:spAutoFit/>
          </a:bodyPr>
          <a:lstStyle/>
          <a:p>
            <a:pPr marL="457200" marR="0" lvl="1" indent="0" algn="ctr" rtl="0">
              <a:spcBef>
                <a:spcPts val="0"/>
              </a:spcBef>
              <a:spcAft>
                <a:spcPts val="0"/>
              </a:spcAft>
              <a:buNone/>
            </a:pPr>
            <a:r>
              <a:rPr lang="da-DK" sz="2400" b="1" i="0" u="none" strike="noStrike" cap="none" dirty="0">
                <a:solidFill>
                  <a:schemeClr val="bg2">
                    <a:lumMod val="75000"/>
                  </a:schemeClr>
                </a:solidFill>
                <a:latin typeface="Calibri"/>
                <a:ea typeface="Calibri"/>
                <a:cs typeface="Calibri"/>
                <a:sym typeface="Calibri"/>
              </a:rPr>
              <a:t>Min tale i dag var en fuldtonet kærlighedserklæring til velfærdssamfundet, </a:t>
            </a:r>
          </a:p>
          <a:p>
            <a:pPr marL="457200" marR="0" lvl="1" indent="0" algn="ctr" rtl="0">
              <a:spcBef>
                <a:spcPts val="0"/>
              </a:spcBef>
              <a:spcAft>
                <a:spcPts val="0"/>
              </a:spcAft>
              <a:buNone/>
            </a:pPr>
            <a:r>
              <a:rPr lang="da-DK" sz="2400" b="1" i="0" u="none" strike="noStrike" cap="none" dirty="0">
                <a:solidFill>
                  <a:schemeClr val="bg2">
                    <a:lumMod val="75000"/>
                  </a:schemeClr>
                </a:solidFill>
                <a:latin typeface="Calibri"/>
                <a:ea typeface="Calibri"/>
                <a:cs typeface="Calibri"/>
                <a:sym typeface="Calibri"/>
              </a:rPr>
              <a:t>men også med en meget klar understregning af, at det kommer ikke af sig selv.</a:t>
            </a:r>
          </a:p>
          <a:p>
            <a:endParaRPr lang="da-DK" sz="2400" dirty="0">
              <a:solidFill>
                <a:schemeClr val="bg2">
                  <a:lumMod val="75000"/>
                </a:schemeClr>
              </a:solidFill>
            </a:endParaRPr>
          </a:p>
        </p:txBody>
      </p:sp>
      <p:sp>
        <p:nvSpPr>
          <p:cNvPr id="3" name="Tekstfelt 2">
            <a:extLst>
              <a:ext uri="{FF2B5EF4-FFF2-40B4-BE49-F238E27FC236}">
                <a16:creationId xmlns:a16="http://schemas.microsoft.com/office/drawing/2014/main" id="{D6F5A021-9A12-2647-FEA9-BF47AE1A9E51}"/>
              </a:ext>
            </a:extLst>
          </p:cNvPr>
          <p:cNvSpPr txBox="1"/>
          <p:nvPr/>
        </p:nvSpPr>
        <p:spPr>
          <a:xfrm>
            <a:off x="7254690" y="2689297"/>
            <a:ext cx="2350235" cy="1015663"/>
          </a:xfrm>
          <a:prstGeom prst="rect">
            <a:avLst/>
          </a:prstGeom>
          <a:noFill/>
        </p:spPr>
        <p:txBody>
          <a:bodyPr wrap="square" rtlCol="0">
            <a:spAutoFit/>
          </a:bodyPr>
          <a:lstStyle/>
          <a:p>
            <a:r>
              <a:rPr lang="da-DK" sz="6000" b="1" dirty="0">
                <a:solidFill>
                  <a:schemeClr val="bg2">
                    <a:lumMod val="75000"/>
                  </a:schemeClr>
                </a:solidFill>
              </a:rPr>
              <a:t>”</a:t>
            </a:r>
          </a:p>
        </p:txBody>
      </p:sp>
      <p:sp>
        <p:nvSpPr>
          <p:cNvPr id="4" name="Tekstfelt 3">
            <a:extLst>
              <a:ext uri="{FF2B5EF4-FFF2-40B4-BE49-F238E27FC236}">
                <a16:creationId xmlns:a16="http://schemas.microsoft.com/office/drawing/2014/main" id="{E03AD827-74F6-AC99-1F9C-FD912BA17079}"/>
              </a:ext>
            </a:extLst>
          </p:cNvPr>
          <p:cNvSpPr txBox="1"/>
          <p:nvPr/>
        </p:nvSpPr>
        <p:spPr>
          <a:xfrm>
            <a:off x="11311269" y="5091746"/>
            <a:ext cx="2350235" cy="1015663"/>
          </a:xfrm>
          <a:prstGeom prst="rect">
            <a:avLst/>
          </a:prstGeom>
          <a:noFill/>
        </p:spPr>
        <p:txBody>
          <a:bodyPr wrap="square" rtlCol="0">
            <a:spAutoFit/>
          </a:bodyPr>
          <a:lstStyle/>
          <a:p>
            <a:r>
              <a:rPr lang="da-DK" sz="6000" b="1" dirty="0">
                <a:solidFill>
                  <a:schemeClr val="bg2">
                    <a:lumMod val="75000"/>
                  </a:schemeClr>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4"/>
          <p:cNvSpPr txBox="1">
            <a:spLocks noGrp="1"/>
          </p:cNvSpPr>
          <p:nvPr>
            <p:ph type="title"/>
          </p:nvPr>
        </p:nvSpPr>
        <p:spPr>
          <a:xfrm>
            <a:off x="696222" y="1200081"/>
            <a:ext cx="9833548" cy="10668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23F4F"/>
              </a:buClr>
              <a:buSzPts val="4000"/>
              <a:buFont typeface="Calibri"/>
              <a:buNone/>
            </a:pPr>
            <a:r>
              <a:rPr lang="da-DK" sz="4000" b="1" dirty="0">
                <a:solidFill>
                  <a:schemeClr val="bg2">
                    <a:lumMod val="75000"/>
                  </a:schemeClr>
                </a:solidFill>
                <a:latin typeface="Calibri"/>
                <a:ea typeface="Calibri"/>
                <a:cs typeface="Calibri"/>
                <a:sym typeface="Calibri"/>
              </a:rPr>
              <a:t>Hvordan påvirker økonomien </a:t>
            </a:r>
            <a:br>
              <a:rPr lang="da-DK" sz="4000" b="1" dirty="0">
                <a:solidFill>
                  <a:schemeClr val="bg2">
                    <a:lumMod val="75000"/>
                  </a:schemeClr>
                </a:solidFill>
                <a:latin typeface="Calibri"/>
                <a:ea typeface="Calibri"/>
                <a:cs typeface="Calibri"/>
                <a:sym typeface="Calibri"/>
              </a:rPr>
            </a:br>
            <a:r>
              <a:rPr lang="da-DK" sz="4000" b="1" dirty="0">
                <a:solidFill>
                  <a:schemeClr val="bg2">
                    <a:lumMod val="75000"/>
                  </a:schemeClr>
                </a:solidFill>
                <a:latin typeface="Calibri"/>
                <a:ea typeface="Calibri"/>
                <a:cs typeface="Calibri"/>
                <a:sym typeface="Calibri"/>
              </a:rPr>
              <a:t>borgernes forventninger ?</a:t>
            </a:r>
            <a:endParaRPr dirty="0">
              <a:solidFill>
                <a:schemeClr val="bg2">
                  <a:lumMod val="75000"/>
                </a:schemeClr>
              </a:solidFill>
            </a:endParaRPr>
          </a:p>
        </p:txBody>
      </p:sp>
      <p:grpSp>
        <p:nvGrpSpPr>
          <p:cNvPr id="141" name="Google Shape;141;p4"/>
          <p:cNvGrpSpPr/>
          <p:nvPr/>
        </p:nvGrpSpPr>
        <p:grpSpPr>
          <a:xfrm>
            <a:off x="7867135" y="0"/>
            <a:ext cx="4324865" cy="2641149"/>
            <a:chOff x="6867015" y="-1"/>
            <a:chExt cx="5324985" cy="3251912"/>
          </a:xfrm>
        </p:grpSpPr>
        <p:sp>
          <p:nvSpPr>
            <p:cNvPr id="142" name="Google Shape;142;p4"/>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43" name="Google Shape;143;p4"/>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44" name="Google Shape;144;p4"/>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45" name="Google Shape;145;p4"/>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46" name="Google Shape;146;p4"/>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47" name="Google Shape;147;p4"/>
          <p:cNvSpPr txBox="1"/>
          <p:nvPr/>
        </p:nvSpPr>
        <p:spPr>
          <a:xfrm>
            <a:off x="1289630" y="2252539"/>
            <a:ext cx="8603006" cy="4717641"/>
          </a:xfrm>
          <a:prstGeom prst="rect">
            <a:avLst/>
          </a:prstGeom>
          <a:noFill/>
          <a:ln>
            <a:noFill/>
          </a:ln>
        </p:spPr>
        <p:txBody>
          <a:bodyPr spcFirstLastPara="1" wrap="square" lIns="91425" tIns="45700" rIns="91425" bIns="45700" anchor="t" anchorCtr="0">
            <a:noAutofit/>
          </a:bodyPr>
          <a:lstStyle/>
          <a:p>
            <a:pPr marL="800100" marR="0" lvl="1" indent="-190500" algn="l" rtl="0">
              <a:lnSpc>
                <a:spcPct val="150000"/>
              </a:lnSpc>
              <a:spcBef>
                <a:spcPts val="500"/>
              </a:spcBef>
              <a:spcAft>
                <a:spcPts val="0"/>
              </a:spcAft>
              <a:buClr>
                <a:schemeClr val="dk1"/>
              </a:buClr>
              <a:buSzPts val="2400"/>
              <a:buFont typeface="Arial"/>
              <a:buNone/>
            </a:pPr>
            <a:endParaRPr sz="3200" b="1" i="0" u="none" strike="noStrike" cap="none" dirty="0">
              <a:solidFill>
                <a:schemeClr val="bg2">
                  <a:lumMod val="75000"/>
                </a:schemeClr>
              </a:solidFill>
              <a:latin typeface="Calibri"/>
              <a:ea typeface="Calibri"/>
              <a:cs typeface="Calibri"/>
              <a:sym typeface="Calibri"/>
            </a:endParaRPr>
          </a:p>
          <a:p>
            <a:pPr marL="342900" marR="0" lvl="0" indent="-342900" algn="l" rtl="0">
              <a:lnSpc>
                <a:spcPct val="150000"/>
              </a:lnSpc>
              <a:spcBef>
                <a:spcPts val="1000"/>
              </a:spcBef>
              <a:spcAft>
                <a:spcPts val="0"/>
              </a:spcAft>
              <a:buClr>
                <a:srgbClr val="323F4F"/>
              </a:buClr>
              <a:buSzPts val="3200"/>
              <a:buFont typeface="Arial"/>
              <a:buChar char="●"/>
            </a:pPr>
            <a:r>
              <a:rPr lang="da-DK" sz="3200" b="1" i="0" u="none" strike="noStrike" cap="none" dirty="0">
                <a:solidFill>
                  <a:schemeClr val="bg2">
                    <a:lumMod val="75000"/>
                  </a:schemeClr>
                </a:solidFill>
                <a:latin typeface="Calibri"/>
                <a:ea typeface="Calibri"/>
                <a:cs typeface="Calibri"/>
                <a:sym typeface="Calibri"/>
              </a:rPr>
              <a:t>Arbejdsløsheden er historisk lav	</a:t>
            </a:r>
            <a:endParaRPr sz="3200" dirty="0">
              <a:solidFill>
                <a:schemeClr val="bg2">
                  <a:lumMod val="75000"/>
                </a:schemeClr>
              </a:solidFill>
            </a:endParaRPr>
          </a:p>
          <a:p>
            <a:pPr marL="342900" marR="0" lvl="0" indent="-342900" algn="l" rtl="0">
              <a:lnSpc>
                <a:spcPct val="150000"/>
              </a:lnSpc>
              <a:spcBef>
                <a:spcPts val="1000"/>
              </a:spcBef>
              <a:spcAft>
                <a:spcPts val="0"/>
              </a:spcAft>
              <a:buClr>
                <a:srgbClr val="323F4F"/>
              </a:buClr>
              <a:buSzPts val="3200"/>
              <a:buFont typeface="Arial"/>
              <a:buChar char="●"/>
            </a:pPr>
            <a:r>
              <a:rPr lang="da-DK" sz="3200" b="1" i="0" u="none" strike="noStrike" cap="none" dirty="0">
                <a:solidFill>
                  <a:schemeClr val="bg2">
                    <a:lumMod val="75000"/>
                  </a:schemeClr>
                </a:solidFill>
                <a:latin typeface="Calibri"/>
                <a:ea typeface="Calibri"/>
                <a:cs typeface="Calibri"/>
                <a:sym typeface="Calibri"/>
              </a:rPr>
              <a:t>Reallønnen stiger</a:t>
            </a:r>
            <a:endParaRPr sz="3200" dirty="0">
              <a:solidFill>
                <a:schemeClr val="bg2">
                  <a:lumMod val="75000"/>
                </a:schemeClr>
              </a:solidFill>
            </a:endParaRPr>
          </a:p>
          <a:p>
            <a:pPr marL="342900" marR="0" lvl="0" indent="-342900" algn="l" rtl="0">
              <a:lnSpc>
                <a:spcPct val="150000"/>
              </a:lnSpc>
              <a:spcBef>
                <a:spcPts val="1000"/>
              </a:spcBef>
              <a:spcAft>
                <a:spcPts val="0"/>
              </a:spcAft>
              <a:buClr>
                <a:srgbClr val="323F4F"/>
              </a:buClr>
              <a:buSzPts val="3200"/>
              <a:buFont typeface="Arial"/>
              <a:buChar char="●"/>
            </a:pPr>
            <a:r>
              <a:rPr lang="da-DK" sz="3200" b="1" i="0" u="none" strike="noStrike" cap="none" dirty="0">
                <a:solidFill>
                  <a:schemeClr val="bg2">
                    <a:lumMod val="75000"/>
                  </a:schemeClr>
                </a:solidFill>
                <a:latin typeface="Calibri"/>
                <a:ea typeface="Calibri"/>
                <a:cs typeface="Calibri"/>
                <a:sym typeface="Calibri"/>
              </a:rPr>
              <a:t>Stort overskud på de offentlige finanser</a:t>
            </a:r>
            <a:endParaRPr sz="3200" dirty="0">
              <a:solidFill>
                <a:schemeClr val="bg2">
                  <a:lumMod val="75000"/>
                </a:schemeClr>
              </a:solidFill>
            </a:endParaRPr>
          </a:p>
        </p:txBody>
      </p:sp>
      <p:pic>
        <p:nvPicPr>
          <p:cNvPr id="148" name="Google Shape;148;p4" descr="Professor kvinde kontur"/>
          <p:cNvPicPr preferRelativeResize="0"/>
          <p:nvPr/>
        </p:nvPicPr>
        <p:blipFill rotWithShape="1">
          <a:blip r:embed="rId4">
            <a:alphaModFix/>
          </a:blip>
          <a:srcRect/>
          <a:stretch/>
        </p:blipFill>
        <p:spPr>
          <a:xfrm>
            <a:off x="9469343" y="4833384"/>
            <a:ext cx="914400" cy="914400"/>
          </a:xfrm>
          <a:prstGeom prst="rect">
            <a:avLst/>
          </a:prstGeom>
          <a:noFill/>
          <a:ln>
            <a:noFill/>
          </a:ln>
        </p:spPr>
      </p:pic>
      <p:pic>
        <p:nvPicPr>
          <p:cNvPr id="149" name="Google Shape;149;p4" descr="Skolebygning kontur"/>
          <p:cNvPicPr preferRelativeResize="0"/>
          <p:nvPr/>
        </p:nvPicPr>
        <p:blipFill rotWithShape="1">
          <a:blip r:embed="rId5">
            <a:alphaModFix/>
          </a:blip>
          <a:srcRect/>
          <a:stretch/>
        </p:blipFill>
        <p:spPr>
          <a:xfrm>
            <a:off x="9987970" y="5709370"/>
            <a:ext cx="914400" cy="914400"/>
          </a:xfrm>
          <a:prstGeom prst="rect">
            <a:avLst/>
          </a:prstGeom>
          <a:noFill/>
          <a:ln>
            <a:noFill/>
          </a:ln>
        </p:spPr>
      </p:pic>
      <p:pic>
        <p:nvPicPr>
          <p:cNvPr id="150" name="Google Shape;150;p4" descr="Førstehjælpskasse kontur"/>
          <p:cNvPicPr preferRelativeResize="0"/>
          <p:nvPr/>
        </p:nvPicPr>
        <p:blipFill rotWithShape="1">
          <a:blip r:embed="rId6">
            <a:alphaModFix/>
          </a:blip>
          <a:srcRect/>
          <a:stretch/>
        </p:blipFill>
        <p:spPr>
          <a:xfrm>
            <a:off x="10644135" y="4243054"/>
            <a:ext cx="1111894" cy="1111894"/>
          </a:xfrm>
          <a:prstGeom prst="rect">
            <a:avLst/>
          </a:prstGeom>
          <a:noFill/>
          <a:ln>
            <a:noFill/>
          </a:ln>
        </p:spPr>
      </p:pic>
      <p:pic>
        <p:nvPicPr>
          <p:cNvPr id="151" name="Google Shape;151;p4" descr="Han-mand kontur"/>
          <p:cNvPicPr preferRelativeResize="0"/>
          <p:nvPr/>
        </p:nvPicPr>
        <p:blipFill rotWithShape="1">
          <a:blip r:embed="rId7">
            <a:alphaModFix/>
          </a:blip>
          <a:srcRect/>
          <a:stretch/>
        </p:blipFill>
        <p:spPr>
          <a:xfrm>
            <a:off x="7847274" y="3535967"/>
            <a:ext cx="1427040" cy="1427040"/>
          </a:xfrm>
          <a:prstGeom prst="rect">
            <a:avLst/>
          </a:prstGeom>
          <a:noFill/>
          <a:ln>
            <a:noFill/>
          </a:ln>
        </p:spPr>
      </p:pic>
      <p:pic>
        <p:nvPicPr>
          <p:cNvPr id="152" name="Google Shape;152;p4" descr="Hjerte med pulse kontur"/>
          <p:cNvPicPr preferRelativeResize="0"/>
          <p:nvPr/>
        </p:nvPicPr>
        <p:blipFill rotWithShape="1">
          <a:blip r:embed="rId8">
            <a:alphaModFix/>
          </a:blip>
          <a:srcRect/>
          <a:stretch/>
        </p:blipFill>
        <p:spPr>
          <a:xfrm>
            <a:off x="8353425" y="2616049"/>
            <a:ext cx="1147581" cy="1147581"/>
          </a:xfrm>
          <a:prstGeom prst="rect">
            <a:avLst/>
          </a:prstGeom>
          <a:noFill/>
          <a:ln>
            <a:noFill/>
          </a:ln>
        </p:spPr>
      </p:pic>
      <p:pic>
        <p:nvPicPr>
          <p:cNvPr id="153" name="Google Shape;153;p4" descr="Kvinde med stok kontur"/>
          <p:cNvPicPr preferRelativeResize="0"/>
          <p:nvPr/>
        </p:nvPicPr>
        <p:blipFill rotWithShape="1">
          <a:blip r:embed="rId9">
            <a:alphaModFix/>
          </a:blip>
          <a:srcRect/>
          <a:stretch/>
        </p:blipFill>
        <p:spPr>
          <a:xfrm>
            <a:off x="10924974" y="3087088"/>
            <a:ext cx="914400" cy="914400"/>
          </a:xfrm>
          <a:prstGeom prst="rect">
            <a:avLst/>
          </a:prstGeom>
          <a:noFill/>
          <a:ln>
            <a:noFill/>
          </a:ln>
        </p:spPr>
      </p:pic>
      <p:pic>
        <p:nvPicPr>
          <p:cNvPr id="154" name="Google Shape;154;p4" descr="Person i rullestol kontur"/>
          <p:cNvPicPr preferRelativeResize="0"/>
          <p:nvPr/>
        </p:nvPicPr>
        <p:blipFill rotWithShape="1">
          <a:blip r:embed="rId10">
            <a:alphaModFix/>
          </a:blip>
          <a:srcRect/>
          <a:stretch/>
        </p:blipFill>
        <p:spPr>
          <a:xfrm>
            <a:off x="8934372" y="5761300"/>
            <a:ext cx="914400" cy="914400"/>
          </a:xfrm>
          <a:prstGeom prst="rect">
            <a:avLst/>
          </a:prstGeom>
          <a:noFill/>
          <a:ln>
            <a:noFill/>
          </a:ln>
        </p:spPr>
      </p:pic>
      <p:pic>
        <p:nvPicPr>
          <p:cNvPr id="155" name="Google Shape;155;p4" descr="Mand med stok kontur"/>
          <p:cNvPicPr preferRelativeResize="0"/>
          <p:nvPr/>
        </p:nvPicPr>
        <p:blipFill rotWithShape="1">
          <a:blip r:embed="rId11">
            <a:alphaModFix/>
          </a:blip>
          <a:srcRect/>
          <a:stretch/>
        </p:blipFill>
        <p:spPr>
          <a:xfrm>
            <a:off x="10996263" y="5741162"/>
            <a:ext cx="914400" cy="914400"/>
          </a:xfrm>
          <a:prstGeom prst="rect">
            <a:avLst/>
          </a:prstGeom>
          <a:noFill/>
          <a:ln>
            <a:noFill/>
          </a:ln>
        </p:spPr>
      </p:pic>
      <p:pic>
        <p:nvPicPr>
          <p:cNvPr id="156" name="Google Shape;156;p4" descr="Tavle kontur"/>
          <p:cNvPicPr preferRelativeResize="0"/>
          <p:nvPr/>
        </p:nvPicPr>
        <p:blipFill rotWithShape="1">
          <a:blip r:embed="rId12">
            <a:alphaModFix/>
          </a:blip>
          <a:srcRect/>
          <a:stretch/>
        </p:blipFill>
        <p:spPr>
          <a:xfrm>
            <a:off x="9615370" y="3696960"/>
            <a:ext cx="914400" cy="914400"/>
          </a:xfrm>
          <a:prstGeom prst="rect">
            <a:avLst/>
          </a:prstGeom>
          <a:noFill/>
          <a:ln>
            <a:noFill/>
          </a:ln>
        </p:spPr>
      </p:pic>
    </p:spTree>
    <p:extLst>
      <p:ext uri="{BB962C8B-B14F-4D97-AF65-F5344CB8AC3E}">
        <p14:creationId xmlns:p14="http://schemas.microsoft.com/office/powerpoint/2010/main" val="305771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6"/>
          <p:cNvGrpSpPr/>
          <p:nvPr/>
        </p:nvGrpSpPr>
        <p:grpSpPr>
          <a:xfrm>
            <a:off x="7867135" y="0"/>
            <a:ext cx="4324865" cy="2641149"/>
            <a:chOff x="6867015" y="-1"/>
            <a:chExt cx="5324985" cy="3251912"/>
          </a:xfrm>
        </p:grpSpPr>
        <p:sp>
          <p:nvSpPr>
            <p:cNvPr id="257" name="Google Shape;257;p6"/>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8" name="Google Shape;258;p6"/>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 name="Google Shape;259;p6"/>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6"/>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61" name="Google Shape;261;p6"/>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62" name="Google Shape;262;p6"/>
          <p:cNvSpPr txBox="1">
            <a:spLocks noGrp="1"/>
          </p:cNvSpPr>
          <p:nvPr>
            <p:ph type="title"/>
          </p:nvPr>
        </p:nvSpPr>
        <p:spPr>
          <a:xfrm>
            <a:off x="525846" y="643120"/>
            <a:ext cx="11439417" cy="1634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200" b="1" dirty="0">
                <a:solidFill>
                  <a:schemeClr val="bg2">
                    <a:lumMod val="75000"/>
                  </a:schemeClr>
                </a:solidFill>
              </a:rPr>
              <a:t>Regeringen og KL satser på omfattende </a:t>
            </a:r>
            <a:br>
              <a:rPr lang="da-DK" sz="3200" b="1" dirty="0">
                <a:solidFill>
                  <a:schemeClr val="bg2">
                    <a:lumMod val="75000"/>
                  </a:schemeClr>
                </a:solidFill>
              </a:rPr>
            </a:br>
            <a:r>
              <a:rPr lang="da-DK" sz="3200" b="1" dirty="0">
                <a:solidFill>
                  <a:schemeClr val="bg2">
                    <a:lumMod val="75000"/>
                  </a:schemeClr>
                </a:solidFill>
              </a:rPr>
              <a:t>reform (læs besparelser) på handicapområdet</a:t>
            </a:r>
            <a:endParaRPr sz="3200" b="1" dirty="0">
              <a:solidFill>
                <a:schemeClr val="bg2">
                  <a:lumMod val="75000"/>
                </a:schemeClr>
              </a:solidFill>
            </a:endParaRPr>
          </a:p>
        </p:txBody>
      </p:sp>
      <p:sp>
        <p:nvSpPr>
          <p:cNvPr id="5" name="Pladsholder til tekst 4">
            <a:extLst>
              <a:ext uri="{FF2B5EF4-FFF2-40B4-BE49-F238E27FC236}">
                <a16:creationId xmlns:a16="http://schemas.microsoft.com/office/drawing/2014/main" id="{33BEE6CF-E594-8EA7-5992-65B063C9F4EE}"/>
              </a:ext>
            </a:extLst>
          </p:cNvPr>
          <p:cNvSpPr>
            <a:spLocks noGrp="1"/>
          </p:cNvSpPr>
          <p:nvPr>
            <p:ph type="body" idx="1"/>
          </p:nvPr>
        </p:nvSpPr>
        <p:spPr>
          <a:xfrm>
            <a:off x="4653292" y="3064041"/>
            <a:ext cx="7081508" cy="4351338"/>
          </a:xfrm>
        </p:spPr>
        <p:txBody>
          <a:bodyPr>
            <a:normAutofit/>
          </a:bodyPr>
          <a:lstStyle/>
          <a:p>
            <a:r>
              <a:rPr lang="da-DK" sz="2400" b="1" dirty="0">
                <a:solidFill>
                  <a:schemeClr val="bg2">
                    <a:lumMod val="75000"/>
                  </a:schemeClr>
                </a:solidFill>
              </a:rPr>
              <a:t>Formål: At begrænse udgiftsvækst på 1,5 mia. kr. om året</a:t>
            </a:r>
          </a:p>
          <a:p>
            <a:r>
              <a:rPr lang="da-DK" sz="2400" b="1" dirty="0">
                <a:solidFill>
                  <a:schemeClr val="bg2">
                    <a:lumMod val="75000"/>
                  </a:schemeClr>
                </a:solidFill>
              </a:rPr>
              <a:t>Svække Ankestyrelsen, færre rettigheder til borgere med handicap og lokale serviceniveauer skal sikre målet.</a:t>
            </a:r>
          </a:p>
          <a:p>
            <a:r>
              <a:rPr lang="da-DK" sz="2400" b="1" dirty="0">
                <a:solidFill>
                  <a:schemeClr val="bg2">
                    <a:lumMod val="75000"/>
                  </a:schemeClr>
                </a:solidFill>
              </a:rPr>
              <a:t>Vil først virke efter 2-3 år – der kommer formentligt ekstra penge fra regeringen i overgangsfasen.</a:t>
            </a:r>
          </a:p>
        </p:txBody>
      </p:sp>
      <p:pic>
        <p:nvPicPr>
          <p:cNvPr id="7" name="Billede 6" descr="Et billede, der indeholder tekst, tøj, skærmbillede, kvinde&#10;&#10;Automatisk genereret beskrivelse">
            <a:extLst>
              <a:ext uri="{FF2B5EF4-FFF2-40B4-BE49-F238E27FC236}">
                <a16:creationId xmlns:a16="http://schemas.microsoft.com/office/drawing/2014/main" id="{F641CBAF-51C9-2A4E-6707-1F252CFAB1B6}"/>
              </a:ext>
            </a:extLst>
          </p:cNvPr>
          <p:cNvPicPr>
            <a:picLocks noChangeAspect="1"/>
          </p:cNvPicPr>
          <p:nvPr/>
        </p:nvPicPr>
        <p:blipFill>
          <a:blip r:embed="rId4"/>
          <a:stretch>
            <a:fillRect/>
          </a:stretch>
        </p:blipFill>
        <p:spPr>
          <a:xfrm>
            <a:off x="1124060" y="2165005"/>
            <a:ext cx="3200806" cy="4446104"/>
          </a:xfrm>
          <a:custGeom>
            <a:avLst/>
            <a:gdLst>
              <a:gd name="connsiteX0" fmla="*/ 0 w 3200806"/>
              <a:gd name="connsiteY0" fmla="*/ 0 h 4446104"/>
              <a:gd name="connsiteX1" fmla="*/ 533468 w 3200806"/>
              <a:gd name="connsiteY1" fmla="*/ 0 h 4446104"/>
              <a:gd name="connsiteX2" fmla="*/ 1002919 w 3200806"/>
              <a:gd name="connsiteY2" fmla="*/ 0 h 4446104"/>
              <a:gd name="connsiteX3" fmla="*/ 1440363 w 3200806"/>
              <a:gd name="connsiteY3" fmla="*/ 0 h 4446104"/>
              <a:gd name="connsiteX4" fmla="*/ 1877806 w 3200806"/>
              <a:gd name="connsiteY4" fmla="*/ 0 h 4446104"/>
              <a:gd name="connsiteX5" fmla="*/ 2315250 w 3200806"/>
              <a:gd name="connsiteY5" fmla="*/ 0 h 4446104"/>
              <a:gd name="connsiteX6" fmla="*/ 3200806 w 3200806"/>
              <a:gd name="connsiteY6" fmla="*/ 0 h 4446104"/>
              <a:gd name="connsiteX7" fmla="*/ 3200806 w 3200806"/>
              <a:gd name="connsiteY7" fmla="*/ 466841 h 4446104"/>
              <a:gd name="connsiteX8" fmla="*/ 3200806 w 3200806"/>
              <a:gd name="connsiteY8" fmla="*/ 1067065 h 4446104"/>
              <a:gd name="connsiteX9" fmla="*/ 3200806 w 3200806"/>
              <a:gd name="connsiteY9" fmla="*/ 1578367 h 4446104"/>
              <a:gd name="connsiteX10" fmla="*/ 3200806 w 3200806"/>
              <a:gd name="connsiteY10" fmla="*/ 2000747 h 4446104"/>
              <a:gd name="connsiteX11" fmla="*/ 3200806 w 3200806"/>
              <a:gd name="connsiteY11" fmla="*/ 2600971 h 4446104"/>
              <a:gd name="connsiteX12" fmla="*/ 3200806 w 3200806"/>
              <a:gd name="connsiteY12" fmla="*/ 3156734 h 4446104"/>
              <a:gd name="connsiteX13" fmla="*/ 3200806 w 3200806"/>
              <a:gd name="connsiteY13" fmla="*/ 3579114 h 4446104"/>
              <a:gd name="connsiteX14" fmla="*/ 3200806 w 3200806"/>
              <a:gd name="connsiteY14" fmla="*/ 4446104 h 4446104"/>
              <a:gd name="connsiteX15" fmla="*/ 2667338 w 3200806"/>
              <a:gd name="connsiteY15" fmla="*/ 4446104 h 4446104"/>
              <a:gd name="connsiteX16" fmla="*/ 2101863 w 3200806"/>
              <a:gd name="connsiteY16" fmla="*/ 4446104 h 4446104"/>
              <a:gd name="connsiteX17" fmla="*/ 1536387 w 3200806"/>
              <a:gd name="connsiteY17" fmla="*/ 4446104 h 4446104"/>
              <a:gd name="connsiteX18" fmla="*/ 1002919 w 3200806"/>
              <a:gd name="connsiteY18" fmla="*/ 4446104 h 4446104"/>
              <a:gd name="connsiteX19" fmla="*/ 0 w 3200806"/>
              <a:gd name="connsiteY19" fmla="*/ 4446104 h 4446104"/>
              <a:gd name="connsiteX20" fmla="*/ 0 w 3200806"/>
              <a:gd name="connsiteY20" fmla="*/ 4023724 h 4446104"/>
              <a:gd name="connsiteX21" fmla="*/ 0 w 3200806"/>
              <a:gd name="connsiteY21" fmla="*/ 3601344 h 4446104"/>
              <a:gd name="connsiteX22" fmla="*/ 0 w 3200806"/>
              <a:gd name="connsiteY22" fmla="*/ 3178964 h 4446104"/>
              <a:gd name="connsiteX23" fmla="*/ 0 w 3200806"/>
              <a:gd name="connsiteY23" fmla="*/ 2534279 h 4446104"/>
              <a:gd name="connsiteX24" fmla="*/ 0 w 3200806"/>
              <a:gd name="connsiteY24" fmla="*/ 1889594 h 4446104"/>
              <a:gd name="connsiteX25" fmla="*/ 0 w 3200806"/>
              <a:gd name="connsiteY25" fmla="*/ 1333831 h 4446104"/>
              <a:gd name="connsiteX26" fmla="*/ 0 w 3200806"/>
              <a:gd name="connsiteY26" fmla="*/ 866990 h 4446104"/>
              <a:gd name="connsiteX27" fmla="*/ 0 w 3200806"/>
              <a:gd name="connsiteY27" fmla="*/ 0 h 44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806" h="4446104" fill="none" extrusionOk="0">
                <a:moveTo>
                  <a:pt x="0" y="0"/>
                </a:moveTo>
                <a:cubicBezTo>
                  <a:pt x="174727" y="-55369"/>
                  <a:pt x="290668" y="38224"/>
                  <a:pt x="533468" y="0"/>
                </a:cubicBezTo>
                <a:cubicBezTo>
                  <a:pt x="776268" y="-38224"/>
                  <a:pt x="905593" y="43691"/>
                  <a:pt x="1002919" y="0"/>
                </a:cubicBezTo>
                <a:cubicBezTo>
                  <a:pt x="1100245" y="-43691"/>
                  <a:pt x="1257442" y="13140"/>
                  <a:pt x="1440363" y="0"/>
                </a:cubicBezTo>
                <a:cubicBezTo>
                  <a:pt x="1623284" y="-13140"/>
                  <a:pt x="1715554" y="2502"/>
                  <a:pt x="1877806" y="0"/>
                </a:cubicBezTo>
                <a:cubicBezTo>
                  <a:pt x="2040058" y="-2502"/>
                  <a:pt x="2145578" y="33624"/>
                  <a:pt x="2315250" y="0"/>
                </a:cubicBezTo>
                <a:cubicBezTo>
                  <a:pt x="2484922" y="-33624"/>
                  <a:pt x="3007623" y="8583"/>
                  <a:pt x="3200806" y="0"/>
                </a:cubicBezTo>
                <a:cubicBezTo>
                  <a:pt x="3206525" y="164320"/>
                  <a:pt x="3179169" y="284512"/>
                  <a:pt x="3200806" y="466841"/>
                </a:cubicBezTo>
                <a:cubicBezTo>
                  <a:pt x="3222443" y="649170"/>
                  <a:pt x="3152950" y="774889"/>
                  <a:pt x="3200806" y="1067065"/>
                </a:cubicBezTo>
                <a:cubicBezTo>
                  <a:pt x="3248662" y="1359241"/>
                  <a:pt x="3156823" y="1337944"/>
                  <a:pt x="3200806" y="1578367"/>
                </a:cubicBezTo>
                <a:cubicBezTo>
                  <a:pt x="3244789" y="1818790"/>
                  <a:pt x="3184872" y="1830443"/>
                  <a:pt x="3200806" y="2000747"/>
                </a:cubicBezTo>
                <a:cubicBezTo>
                  <a:pt x="3216740" y="2171051"/>
                  <a:pt x="3160304" y="2429804"/>
                  <a:pt x="3200806" y="2600971"/>
                </a:cubicBezTo>
                <a:cubicBezTo>
                  <a:pt x="3241308" y="2772138"/>
                  <a:pt x="3161882" y="2963170"/>
                  <a:pt x="3200806" y="3156734"/>
                </a:cubicBezTo>
                <a:cubicBezTo>
                  <a:pt x="3239730" y="3350298"/>
                  <a:pt x="3172131" y="3427252"/>
                  <a:pt x="3200806" y="3579114"/>
                </a:cubicBezTo>
                <a:cubicBezTo>
                  <a:pt x="3229481" y="3730976"/>
                  <a:pt x="3188485" y="4191892"/>
                  <a:pt x="3200806" y="4446104"/>
                </a:cubicBezTo>
                <a:cubicBezTo>
                  <a:pt x="2989473" y="4446309"/>
                  <a:pt x="2907444" y="4398563"/>
                  <a:pt x="2667338" y="4446104"/>
                </a:cubicBezTo>
                <a:cubicBezTo>
                  <a:pt x="2427232" y="4493645"/>
                  <a:pt x="2221836" y="4427688"/>
                  <a:pt x="2101863" y="4446104"/>
                </a:cubicBezTo>
                <a:cubicBezTo>
                  <a:pt x="1981890" y="4464520"/>
                  <a:pt x="1694971" y="4438043"/>
                  <a:pt x="1536387" y="4446104"/>
                </a:cubicBezTo>
                <a:cubicBezTo>
                  <a:pt x="1377803" y="4454165"/>
                  <a:pt x="1178009" y="4384194"/>
                  <a:pt x="1002919" y="4446104"/>
                </a:cubicBezTo>
                <a:cubicBezTo>
                  <a:pt x="827829" y="4508014"/>
                  <a:pt x="283390" y="4376681"/>
                  <a:pt x="0" y="4446104"/>
                </a:cubicBezTo>
                <a:cubicBezTo>
                  <a:pt x="-44794" y="4361349"/>
                  <a:pt x="21925" y="4153558"/>
                  <a:pt x="0" y="4023724"/>
                </a:cubicBezTo>
                <a:cubicBezTo>
                  <a:pt x="-21925" y="3893890"/>
                  <a:pt x="32707" y="3741289"/>
                  <a:pt x="0" y="3601344"/>
                </a:cubicBezTo>
                <a:cubicBezTo>
                  <a:pt x="-32707" y="3461399"/>
                  <a:pt x="46414" y="3277738"/>
                  <a:pt x="0" y="3178964"/>
                </a:cubicBezTo>
                <a:cubicBezTo>
                  <a:pt x="-46414" y="3080190"/>
                  <a:pt x="52641" y="2713062"/>
                  <a:pt x="0" y="2534279"/>
                </a:cubicBezTo>
                <a:cubicBezTo>
                  <a:pt x="-52641" y="2355496"/>
                  <a:pt x="70786" y="2061460"/>
                  <a:pt x="0" y="1889594"/>
                </a:cubicBezTo>
                <a:cubicBezTo>
                  <a:pt x="-70786" y="1717728"/>
                  <a:pt x="61175" y="1498248"/>
                  <a:pt x="0" y="1333831"/>
                </a:cubicBezTo>
                <a:cubicBezTo>
                  <a:pt x="-61175" y="1169414"/>
                  <a:pt x="32441" y="974280"/>
                  <a:pt x="0" y="866990"/>
                </a:cubicBezTo>
                <a:cubicBezTo>
                  <a:pt x="-32441" y="759700"/>
                  <a:pt x="53508" y="207496"/>
                  <a:pt x="0" y="0"/>
                </a:cubicBezTo>
                <a:close/>
              </a:path>
              <a:path w="3200806" h="4446104" stroke="0" extrusionOk="0">
                <a:moveTo>
                  <a:pt x="0" y="0"/>
                </a:moveTo>
                <a:cubicBezTo>
                  <a:pt x="181063" y="-14314"/>
                  <a:pt x="409749" y="30187"/>
                  <a:pt x="533468" y="0"/>
                </a:cubicBezTo>
                <a:cubicBezTo>
                  <a:pt x="657187" y="-30187"/>
                  <a:pt x="885497" y="27800"/>
                  <a:pt x="1002919" y="0"/>
                </a:cubicBezTo>
                <a:cubicBezTo>
                  <a:pt x="1120341" y="-27800"/>
                  <a:pt x="1327901" y="5456"/>
                  <a:pt x="1600403" y="0"/>
                </a:cubicBezTo>
                <a:cubicBezTo>
                  <a:pt x="1872905" y="-5456"/>
                  <a:pt x="1893236" y="57880"/>
                  <a:pt x="2165879" y="0"/>
                </a:cubicBezTo>
                <a:cubicBezTo>
                  <a:pt x="2438522" y="-57880"/>
                  <a:pt x="2445106" y="6062"/>
                  <a:pt x="2699346" y="0"/>
                </a:cubicBezTo>
                <a:cubicBezTo>
                  <a:pt x="2953586" y="-6062"/>
                  <a:pt x="2975912" y="16723"/>
                  <a:pt x="3200806" y="0"/>
                </a:cubicBezTo>
                <a:cubicBezTo>
                  <a:pt x="3256817" y="104696"/>
                  <a:pt x="3160387" y="394592"/>
                  <a:pt x="3200806" y="511302"/>
                </a:cubicBezTo>
                <a:cubicBezTo>
                  <a:pt x="3241225" y="628012"/>
                  <a:pt x="3172620" y="873906"/>
                  <a:pt x="3200806" y="978143"/>
                </a:cubicBezTo>
                <a:cubicBezTo>
                  <a:pt x="3228992" y="1082380"/>
                  <a:pt x="3140543" y="1313755"/>
                  <a:pt x="3200806" y="1622828"/>
                </a:cubicBezTo>
                <a:cubicBezTo>
                  <a:pt x="3261069" y="1931901"/>
                  <a:pt x="3168709" y="1996116"/>
                  <a:pt x="3200806" y="2134130"/>
                </a:cubicBezTo>
                <a:cubicBezTo>
                  <a:pt x="3232903" y="2272144"/>
                  <a:pt x="3194580" y="2544064"/>
                  <a:pt x="3200806" y="2734354"/>
                </a:cubicBezTo>
                <a:cubicBezTo>
                  <a:pt x="3207032" y="2924644"/>
                  <a:pt x="3140484" y="3247724"/>
                  <a:pt x="3200806" y="3379039"/>
                </a:cubicBezTo>
                <a:cubicBezTo>
                  <a:pt x="3261128" y="3510354"/>
                  <a:pt x="3169552" y="3966649"/>
                  <a:pt x="3200806" y="4446104"/>
                </a:cubicBezTo>
                <a:cubicBezTo>
                  <a:pt x="3062415" y="4473772"/>
                  <a:pt x="2791315" y="4398941"/>
                  <a:pt x="2667338" y="4446104"/>
                </a:cubicBezTo>
                <a:cubicBezTo>
                  <a:pt x="2543361" y="4493267"/>
                  <a:pt x="2361107" y="4416887"/>
                  <a:pt x="2069855" y="4446104"/>
                </a:cubicBezTo>
                <a:cubicBezTo>
                  <a:pt x="1778603" y="4475321"/>
                  <a:pt x="1787124" y="4414286"/>
                  <a:pt x="1632411" y="4446104"/>
                </a:cubicBezTo>
                <a:cubicBezTo>
                  <a:pt x="1477698" y="4477922"/>
                  <a:pt x="1266728" y="4410322"/>
                  <a:pt x="1098943" y="4446104"/>
                </a:cubicBezTo>
                <a:cubicBezTo>
                  <a:pt x="931158" y="4481886"/>
                  <a:pt x="639432" y="4425138"/>
                  <a:pt x="501460" y="4446104"/>
                </a:cubicBezTo>
                <a:cubicBezTo>
                  <a:pt x="363488" y="4467070"/>
                  <a:pt x="220741" y="4433348"/>
                  <a:pt x="0" y="4446104"/>
                </a:cubicBezTo>
                <a:cubicBezTo>
                  <a:pt x="-30722" y="4198521"/>
                  <a:pt x="3393" y="4136783"/>
                  <a:pt x="0" y="3890341"/>
                </a:cubicBezTo>
                <a:cubicBezTo>
                  <a:pt x="-3393" y="3643899"/>
                  <a:pt x="34480" y="3520438"/>
                  <a:pt x="0" y="3379039"/>
                </a:cubicBezTo>
                <a:cubicBezTo>
                  <a:pt x="-34480" y="3237640"/>
                  <a:pt x="5794" y="2876658"/>
                  <a:pt x="0" y="2734354"/>
                </a:cubicBezTo>
                <a:cubicBezTo>
                  <a:pt x="-5794" y="2592051"/>
                  <a:pt x="28346" y="2406596"/>
                  <a:pt x="0" y="2178591"/>
                </a:cubicBezTo>
                <a:cubicBezTo>
                  <a:pt x="-28346" y="1950586"/>
                  <a:pt x="12623" y="1891430"/>
                  <a:pt x="0" y="1711750"/>
                </a:cubicBezTo>
                <a:cubicBezTo>
                  <a:pt x="-12623" y="1532070"/>
                  <a:pt x="38858" y="1347356"/>
                  <a:pt x="0" y="1111526"/>
                </a:cubicBezTo>
                <a:cubicBezTo>
                  <a:pt x="-38858" y="875696"/>
                  <a:pt x="33848" y="768580"/>
                  <a:pt x="0" y="644685"/>
                </a:cubicBezTo>
                <a:cubicBezTo>
                  <a:pt x="-33848" y="520790"/>
                  <a:pt x="41434" y="162819"/>
                  <a:pt x="0" y="0"/>
                </a:cubicBezTo>
                <a:close/>
              </a:path>
            </a:pathLst>
          </a:custGeom>
          <a:ln w="28575">
            <a:solidFill>
              <a:schemeClr val="tx1"/>
            </a:solidFill>
            <a:extLst>
              <a:ext uri="{C807C97D-BFC1-408E-A445-0C87EB9F89A2}">
                <ask:lineSketchStyleProps xmlns:ask="http://schemas.microsoft.com/office/drawing/2018/sketchyshapes" sd="874180541">
                  <a:prstGeom prst="rect">
                    <a:avLst/>
                  </a:prstGeom>
                  <ask:type>
                    <ask:lineSketchScribble/>
                  </ask:type>
                </ask:lineSketchStyleProps>
              </a:ext>
            </a:extLst>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6"/>
          <p:cNvGrpSpPr/>
          <p:nvPr/>
        </p:nvGrpSpPr>
        <p:grpSpPr>
          <a:xfrm>
            <a:off x="7867135" y="0"/>
            <a:ext cx="4324865" cy="2641149"/>
            <a:chOff x="6867015" y="-1"/>
            <a:chExt cx="5324985" cy="3251912"/>
          </a:xfrm>
        </p:grpSpPr>
        <p:sp>
          <p:nvSpPr>
            <p:cNvPr id="257" name="Google Shape;257;p6"/>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8" name="Google Shape;258;p6"/>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 name="Google Shape;259;p6"/>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6"/>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61" name="Google Shape;261;p6"/>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62" name="Google Shape;262;p6"/>
          <p:cNvSpPr txBox="1">
            <a:spLocks noGrp="1"/>
          </p:cNvSpPr>
          <p:nvPr>
            <p:ph type="title"/>
          </p:nvPr>
        </p:nvSpPr>
        <p:spPr>
          <a:xfrm>
            <a:off x="295383" y="678502"/>
            <a:ext cx="11439417" cy="1634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200" b="1" dirty="0">
                <a:solidFill>
                  <a:srgbClr val="323F4F"/>
                </a:solidFill>
              </a:rPr>
              <a:t>Kan regeringen og kommunerne </a:t>
            </a:r>
            <a:br>
              <a:rPr lang="da-DK" sz="3200" b="1" dirty="0">
                <a:solidFill>
                  <a:srgbClr val="323F4F"/>
                </a:solidFill>
              </a:rPr>
            </a:br>
            <a:r>
              <a:rPr lang="da-DK" sz="3200" b="1" dirty="0">
                <a:solidFill>
                  <a:srgbClr val="323F4F"/>
                </a:solidFill>
              </a:rPr>
              <a:t>komme igennem med de upopulære besparelser?</a:t>
            </a:r>
            <a:endParaRPr sz="3200" b="1" dirty="0">
              <a:solidFill>
                <a:srgbClr val="323F4F"/>
              </a:solidFill>
            </a:endParaRPr>
          </a:p>
        </p:txBody>
      </p:sp>
      <p:sp>
        <p:nvSpPr>
          <p:cNvPr id="3" name="Pladsholder til tekst 2">
            <a:extLst>
              <a:ext uri="{FF2B5EF4-FFF2-40B4-BE49-F238E27FC236}">
                <a16:creationId xmlns:a16="http://schemas.microsoft.com/office/drawing/2014/main" id="{D1BDAAD8-E4A9-3636-6E3D-196D82F8B0F3}"/>
              </a:ext>
            </a:extLst>
          </p:cNvPr>
          <p:cNvSpPr>
            <a:spLocks noGrp="1"/>
          </p:cNvSpPr>
          <p:nvPr>
            <p:ph type="body" idx="1"/>
          </p:nvPr>
        </p:nvSpPr>
        <p:spPr>
          <a:xfrm>
            <a:off x="6248326" y="2982321"/>
            <a:ext cx="5813535" cy="3930720"/>
          </a:xfrm>
        </p:spPr>
        <p:txBody>
          <a:bodyPr/>
          <a:lstStyle/>
          <a:p>
            <a:r>
              <a:rPr lang="da-DK" b="1" dirty="0">
                <a:solidFill>
                  <a:schemeClr val="bg2">
                    <a:lumMod val="75000"/>
                  </a:schemeClr>
                </a:solidFill>
              </a:rPr>
              <a:t>Omfattende protester fra handicaporganisationer</a:t>
            </a:r>
          </a:p>
          <a:p>
            <a:r>
              <a:rPr lang="da-DK" b="1" dirty="0">
                <a:solidFill>
                  <a:schemeClr val="bg2">
                    <a:lumMod val="75000"/>
                  </a:schemeClr>
                </a:solidFill>
              </a:rPr>
              <a:t>Kun Radikale og Konservative er muligvis klar til at bakke op</a:t>
            </a:r>
          </a:p>
          <a:p>
            <a:r>
              <a:rPr lang="da-DK" b="1" dirty="0">
                <a:solidFill>
                  <a:schemeClr val="bg2">
                    <a:lumMod val="75000"/>
                  </a:schemeClr>
                </a:solidFill>
              </a:rPr>
              <a:t>Hvis regeringen kommer igennem, så skal I gennemføre mange af forslagene her lokalt</a:t>
            </a:r>
          </a:p>
        </p:txBody>
      </p:sp>
      <p:pic>
        <p:nvPicPr>
          <p:cNvPr id="7" name="Billede 6" descr="Et billede, der indeholder sky, udendørs, hjul, køretøj&#10;&#10;Automatisk genereret beskrivelse">
            <a:extLst>
              <a:ext uri="{FF2B5EF4-FFF2-40B4-BE49-F238E27FC236}">
                <a16:creationId xmlns:a16="http://schemas.microsoft.com/office/drawing/2014/main" id="{0992591B-D55C-2382-6721-169512E6FC15}"/>
              </a:ext>
            </a:extLst>
          </p:cNvPr>
          <p:cNvPicPr>
            <a:picLocks noChangeAspect="1"/>
          </p:cNvPicPr>
          <p:nvPr/>
        </p:nvPicPr>
        <p:blipFill>
          <a:blip r:embed="rId4"/>
          <a:stretch>
            <a:fillRect/>
          </a:stretch>
        </p:blipFill>
        <p:spPr>
          <a:xfrm>
            <a:off x="964823" y="2641149"/>
            <a:ext cx="4780069" cy="3588238"/>
          </a:xfrm>
          <a:prstGeom prst="rect">
            <a:avLst/>
          </a:prstGeom>
          <a:effectLst>
            <a:softEdge rad="63500"/>
          </a:effectLst>
        </p:spPr>
      </p:pic>
    </p:spTree>
    <p:extLst>
      <p:ext uri="{BB962C8B-B14F-4D97-AF65-F5344CB8AC3E}">
        <p14:creationId xmlns:p14="http://schemas.microsoft.com/office/powerpoint/2010/main" val="329531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
          <p:cNvGrpSpPr/>
          <p:nvPr/>
        </p:nvGrpSpPr>
        <p:grpSpPr>
          <a:xfrm>
            <a:off x="7867135" y="0"/>
            <a:ext cx="4324865" cy="2641149"/>
            <a:chOff x="6867015" y="-1"/>
            <a:chExt cx="5324985" cy="3251912"/>
          </a:xfrm>
        </p:grpSpPr>
        <p:sp>
          <p:nvSpPr>
            <p:cNvPr id="176" name="Google Shape;176;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7" name="Google Shape;177;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8" name="Google Shape;178;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80" name="Google Shape;180;p2"/>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81" name="Google Shape;181;p2"/>
          <p:cNvSpPr txBox="1">
            <a:spLocks noGrp="1"/>
          </p:cNvSpPr>
          <p:nvPr>
            <p:ph type="title"/>
          </p:nvPr>
        </p:nvSpPr>
        <p:spPr>
          <a:xfrm>
            <a:off x="624121" y="314490"/>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400"/>
              <a:buFont typeface="Calibri"/>
              <a:buNone/>
            </a:pPr>
            <a:r>
              <a:rPr lang="da-DK" b="1" dirty="0">
                <a:solidFill>
                  <a:srgbClr val="323F4F"/>
                </a:solidFill>
                <a:latin typeface="Calibri"/>
                <a:ea typeface="Calibri"/>
                <a:cs typeface="Calibri"/>
                <a:sym typeface="Calibri"/>
              </a:rPr>
              <a:t>Agenda:   </a:t>
            </a:r>
            <a:endParaRPr dirty="0">
              <a:solidFill>
                <a:srgbClr val="323F4F"/>
              </a:solidFill>
            </a:endParaRPr>
          </a:p>
        </p:txBody>
      </p:sp>
      <p:sp>
        <p:nvSpPr>
          <p:cNvPr id="182" name="Google Shape;182;p2"/>
          <p:cNvSpPr txBox="1"/>
          <p:nvPr/>
        </p:nvSpPr>
        <p:spPr>
          <a:xfrm>
            <a:off x="1239392" y="2420921"/>
            <a:ext cx="8603006" cy="471764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44546A"/>
              </a:buClr>
              <a:buSzPts val="2800"/>
              <a:buFont typeface="Arial"/>
              <a:buChar char="•"/>
            </a:pPr>
            <a:r>
              <a:rPr lang="da-DK" sz="2800" b="1" i="0" u="none" strike="noStrike" cap="none" dirty="0">
                <a:solidFill>
                  <a:srgbClr val="323F4F"/>
                </a:solidFill>
                <a:latin typeface="Calibri"/>
                <a:ea typeface="Calibri"/>
                <a:cs typeface="Calibri"/>
                <a:sym typeface="Calibri"/>
              </a:rPr>
              <a:t>Derfor er Kerteminde røget af min top-fem liste…</a:t>
            </a:r>
          </a:p>
          <a:p>
            <a:pPr marL="228600" marR="0" lvl="0" indent="-228600" algn="l" rtl="0">
              <a:lnSpc>
                <a:spcPct val="90000"/>
              </a:lnSpc>
              <a:spcBef>
                <a:spcPts val="0"/>
              </a:spcBef>
              <a:spcAft>
                <a:spcPts val="0"/>
              </a:spcAft>
              <a:buClr>
                <a:srgbClr val="44546A"/>
              </a:buClr>
              <a:buSzPts val="2800"/>
              <a:buFont typeface="Arial"/>
              <a:buChar char="•"/>
            </a:pPr>
            <a:endParaRPr lang="da-DK" sz="2800" b="1" dirty="0">
              <a:solidFill>
                <a:srgbClr val="323F4F"/>
              </a:solidFill>
              <a:latin typeface="Calibri"/>
              <a:ea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r>
              <a:rPr lang="da-DK" sz="2800" b="1" dirty="0">
                <a:solidFill>
                  <a:srgbClr val="323F4F"/>
                </a:solidFill>
                <a:latin typeface="Calibri"/>
                <a:ea typeface="Calibri"/>
                <a:cs typeface="Calibri"/>
                <a:sym typeface="Calibri"/>
              </a:rPr>
              <a:t>Kertemindes udfordringer frem mod 2027</a:t>
            </a:r>
            <a:endParaRPr lang="da-DK" sz="2800" b="1" i="0" u="none" strike="noStrike" cap="none" dirty="0">
              <a:solidFill>
                <a:srgbClr val="323F4F"/>
              </a:solidFill>
              <a:latin typeface="Calibri"/>
              <a:ea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endParaRPr lang="da-DK" sz="2800" b="1" dirty="0">
              <a:solidFill>
                <a:srgbClr val="323F4F"/>
              </a:solidFill>
              <a:latin typeface="Calibri"/>
              <a:ea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r>
              <a:rPr lang="da-DK" sz="2800" b="1" i="0" u="none" strike="noStrike" cap="none" dirty="0">
                <a:solidFill>
                  <a:srgbClr val="323F4F"/>
                </a:solidFill>
                <a:latin typeface="Calibri"/>
                <a:ea typeface="Calibri"/>
                <a:cs typeface="Calibri"/>
                <a:sym typeface="Calibri"/>
              </a:rPr>
              <a:t>Hvilke rammer sætter regeringen frem til 2027 </a:t>
            </a:r>
          </a:p>
          <a:p>
            <a:pPr marL="228600" marR="0" lvl="0" indent="-228600" algn="l" rtl="0">
              <a:lnSpc>
                <a:spcPct val="90000"/>
              </a:lnSpc>
              <a:spcBef>
                <a:spcPts val="0"/>
              </a:spcBef>
              <a:spcAft>
                <a:spcPts val="0"/>
              </a:spcAft>
              <a:buClr>
                <a:srgbClr val="44546A"/>
              </a:buClr>
              <a:buSzPts val="2800"/>
              <a:buFont typeface="Arial"/>
              <a:buChar char="•"/>
            </a:pPr>
            <a:endParaRPr lang="da-DK" sz="2800" b="1" dirty="0">
              <a:solidFill>
                <a:srgbClr val="323F4F"/>
              </a:solidFill>
              <a:latin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r>
              <a:rPr lang="da-DK" sz="2800" b="1" dirty="0">
                <a:solidFill>
                  <a:srgbClr val="323F4F"/>
                </a:solidFill>
                <a:latin typeface="Calibri"/>
                <a:cs typeface="Calibri"/>
                <a:sym typeface="Calibri"/>
              </a:rPr>
              <a:t>Hvordan kan Kerteminde undgå store serviceforringelser</a:t>
            </a:r>
            <a:endParaRPr dirty="0"/>
          </a:p>
          <a:p>
            <a:pPr marL="228600" marR="0" lvl="0" indent="-50800" algn="l" rtl="0">
              <a:lnSpc>
                <a:spcPct val="90000"/>
              </a:lnSpc>
              <a:spcBef>
                <a:spcPts val="0"/>
              </a:spcBef>
              <a:spcAft>
                <a:spcPts val="0"/>
              </a:spcAft>
              <a:buClr>
                <a:srgbClr val="44546A"/>
              </a:buClr>
              <a:buSzPts val="2800"/>
              <a:buFont typeface="Arial"/>
              <a:buNone/>
            </a:pPr>
            <a:endParaRPr sz="2800" b="1" i="0" u="none" strike="noStrike" cap="none" dirty="0">
              <a:solidFill>
                <a:srgbClr val="323F4F"/>
              </a:solidFill>
              <a:latin typeface="Calibri"/>
              <a:ea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r>
              <a:rPr lang="da-DK" sz="2800" b="1" i="0" u="none" strike="noStrike" cap="none" dirty="0">
                <a:solidFill>
                  <a:srgbClr val="323F4F"/>
                </a:solidFill>
                <a:latin typeface="Calibri"/>
                <a:ea typeface="Calibri"/>
                <a:cs typeface="Calibri"/>
                <a:sym typeface="Calibri"/>
              </a:rPr>
              <a:t>Krav til ledelsen fra byråd til institutionsledere</a:t>
            </a:r>
            <a:endParaRPr dirty="0"/>
          </a:p>
          <a:p>
            <a:pPr marL="0" marR="0" lvl="0" indent="0" algn="l" rtl="0">
              <a:lnSpc>
                <a:spcPct val="90000"/>
              </a:lnSpc>
              <a:spcBef>
                <a:spcPts val="0"/>
              </a:spcBef>
              <a:spcAft>
                <a:spcPts val="0"/>
              </a:spcAft>
              <a:buNone/>
            </a:pPr>
            <a:endParaRPr sz="2800" b="1" i="0" u="none" strike="noStrike" cap="none" dirty="0">
              <a:solidFill>
                <a:srgbClr val="323F4F"/>
              </a:solidFill>
              <a:latin typeface="Calibri"/>
              <a:ea typeface="Calibri"/>
              <a:cs typeface="Calibri"/>
              <a:sym typeface="Calibri"/>
            </a:endParaRPr>
          </a:p>
        </p:txBody>
      </p:sp>
      <p:cxnSp>
        <p:nvCxnSpPr>
          <p:cNvPr id="3" name="Lige forbindelse 2">
            <a:extLst>
              <a:ext uri="{FF2B5EF4-FFF2-40B4-BE49-F238E27FC236}">
                <a16:creationId xmlns:a16="http://schemas.microsoft.com/office/drawing/2014/main" id="{DE8D80B1-0D61-2CCA-4781-5988DA7FD645}"/>
              </a:ext>
            </a:extLst>
          </p:cNvPr>
          <p:cNvCxnSpPr>
            <a:cxnSpLocks/>
          </p:cNvCxnSpPr>
          <p:nvPr/>
        </p:nvCxnSpPr>
        <p:spPr>
          <a:xfrm flipV="1">
            <a:off x="1358537" y="3687278"/>
            <a:ext cx="7350034" cy="31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Lige forbindelse 3">
            <a:extLst>
              <a:ext uri="{FF2B5EF4-FFF2-40B4-BE49-F238E27FC236}">
                <a16:creationId xmlns:a16="http://schemas.microsoft.com/office/drawing/2014/main" id="{1EFD0039-73D2-5634-1DA3-AA1DEACBD930}"/>
              </a:ext>
            </a:extLst>
          </p:cNvPr>
          <p:cNvCxnSpPr>
            <a:cxnSpLocks/>
          </p:cNvCxnSpPr>
          <p:nvPr/>
        </p:nvCxnSpPr>
        <p:spPr>
          <a:xfrm>
            <a:off x="1458686" y="4552131"/>
            <a:ext cx="7350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Lige forbindelse 4">
            <a:extLst>
              <a:ext uri="{FF2B5EF4-FFF2-40B4-BE49-F238E27FC236}">
                <a16:creationId xmlns:a16="http://schemas.microsoft.com/office/drawing/2014/main" id="{B936DFD8-887B-566D-DEFC-F623B82AA302}"/>
              </a:ext>
            </a:extLst>
          </p:cNvPr>
          <p:cNvCxnSpPr>
            <a:cxnSpLocks/>
          </p:cNvCxnSpPr>
          <p:nvPr/>
        </p:nvCxnSpPr>
        <p:spPr>
          <a:xfrm>
            <a:off x="1458686" y="5636986"/>
            <a:ext cx="735003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7"/>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82" name="Google Shape;282;p7"/>
          <p:cNvSpPr txBox="1">
            <a:spLocks noGrp="1"/>
          </p:cNvSpPr>
          <p:nvPr>
            <p:ph type="title"/>
          </p:nvPr>
        </p:nvSpPr>
        <p:spPr>
          <a:xfrm>
            <a:off x="824016" y="207176"/>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400"/>
              <a:buFont typeface="Calibri"/>
              <a:buNone/>
            </a:pPr>
            <a:r>
              <a:rPr lang="da-DK" b="1" dirty="0">
                <a:solidFill>
                  <a:srgbClr val="323F4F"/>
                </a:solidFill>
                <a:latin typeface="Arial"/>
                <a:ea typeface="Arial"/>
                <a:cs typeface="Arial"/>
                <a:sym typeface="Arial"/>
              </a:rPr>
              <a:t>Det store facit</a:t>
            </a:r>
            <a:endParaRPr dirty="0">
              <a:solidFill>
                <a:srgbClr val="323F4F"/>
              </a:solidFill>
            </a:endParaRPr>
          </a:p>
        </p:txBody>
      </p:sp>
      <p:sp>
        <p:nvSpPr>
          <p:cNvPr id="283" name="Google Shape;283;p7"/>
          <p:cNvSpPr txBox="1"/>
          <p:nvPr/>
        </p:nvSpPr>
        <p:spPr>
          <a:xfrm>
            <a:off x="981348" y="1799083"/>
            <a:ext cx="9725720" cy="440116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På en god dag med omfattende reform af socialområdet/ekstra penge i overgangsfase det lette kommunernes økonomi lidt</a:t>
            </a:r>
            <a:endParaRPr dirty="0"/>
          </a:p>
          <a:p>
            <a:pPr marL="457200" marR="0" lvl="0" indent="-279400" algn="l" rtl="0">
              <a:spcBef>
                <a:spcPts val="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457200" marR="0" lvl="0" indent="-457200" algn="l" rtl="0">
              <a:spcBef>
                <a:spcPts val="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Reform på socialområdet kan hurtigt blive spist op af øgede forsvarsudgifter og skærpet konflikt i Ukraine</a:t>
            </a:r>
            <a:endParaRPr dirty="0"/>
          </a:p>
          <a:p>
            <a:pPr marL="457200" marR="0" lvl="0" indent="-279400" algn="l" rtl="0">
              <a:spcBef>
                <a:spcPts val="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457200" marR="0" lvl="0" indent="-457200" algn="l" rtl="0">
              <a:spcBef>
                <a:spcPts val="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Meget lille reform af socialområdet og stigende behov for oprustning kan gøre det væsentligt sværere</a:t>
            </a:r>
            <a:endParaRPr dirty="0"/>
          </a:p>
          <a:p>
            <a:pPr marL="0" marR="0" lvl="0" indent="0" algn="l" rtl="0">
              <a:spcBef>
                <a:spcPts val="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grpSp>
        <p:nvGrpSpPr>
          <p:cNvPr id="284" name="Google Shape;284;p7"/>
          <p:cNvGrpSpPr/>
          <p:nvPr/>
        </p:nvGrpSpPr>
        <p:grpSpPr>
          <a:xfrm>
            <a:off x="7867135" y="0"/>
            <a:ext cx="4324865" cy="2331627"/>
            <a:chOff x="6867015" y="-1"/>
            <a:chExt cx="5324985" cy="3251912"/>
          </a:xfrm>
        </p:grpSpPr>
        <p:sp>
          <p:nvSpPr>
            <p:cNvPr id="285" name="Google Shape;285;p7"/>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6" name="Google Shape;286;p7"/>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7" name="Google Shape;287;p7"/>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8" name="Google Shape;288;p7"/>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0"/>
          <p:cNvSpPr txBox="1">
            <a:spLocks noGrp="1"/>
          </p:cNvSpPr>
          <p:nvPr>
            <p:ph type="title"/>
          </p:nvPr>
        </p:nvSpPr>
        <p:spPr>
          <a:xfrm>
            <a:off x="344184" y="1028790"/>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ts val="4800"/>
              <a:buFont typeface="Calibri"/>
              <a:buNone/>
            </a:pPr>
            <a:r>
              <a:rPr lang="da-DK" sz="4800" b="1" dirty="0">
                <a:solidFill>
                  <a:srgbClr val="323F4F"/>
                </a:solidFill>
                <a:latin typeface="Calibri"/>
                <a:ea typeface="Calibri"/>
                <a:cs typeface="Calibri"/>
                <a:sym typeface="Calibri"/>
              </a:rPr>
              <a:t>Kerteminde mangler e</a:t>
            </a:r>
            <a:r>
              <a:rPr lang="da-DK" sz="4800" b="1" dirty="0">
                <a:solidFill>
                  <a:srgbClr val="323F4F"/>
                </a:solidFill>
              </a:rPr>
              <a:t>n</a:t>
            </a:r>
            <a:r>
              <a:rPr lang="da-DK" sz="4800" b="1" dirty="0">
                <a:solidFill>
                  <a:srgbClr val="323F4F"/>
                </a:solidFill>
                <a:latin typeface="Calibri"/>
                <a:ea typeface="Calibri"/>
                <a:cs typeface="Calibri"/>
                <a:sym typeface="Calibri"/>
              </a:rPr>
              <a:t> </a:t>
            </a:r>
            <a:br>
              <a:rPr lang="da-DK" sz="4800" b="1" dirty="0">
                <a:solidFill>
                  <a:srgbClr val="323F4F"/>
                </a:solidFill>
                <a:latin typeface="Calibri"/>
                <a:ea typeface="Calibri"/>
                <a:cs typeface="Calibri"/>
                <a:sym typeface="Calibri"/>
              </a:rPr>
            </a:br>
            <a:r>
              <a:rPr lang="da-DK" sz="4800" b="1" dirty="0">
                <a:solidFill>
                  <a:srgbClr val="323F4F"/>
                </a:solidFill>
                <a:latin typeface="Calibri"/>
                <a:ea typeface="Calibri"/>
                <a:cs typeface="Calibri"/>
                <a:sym typeface="Calibri"/>
              </a:rPr>
              <a:t>langsigtet</a:t>
            </a:r>
            <a:r>
              <a:rPr lang="da-DK" sz="4800" b="1" dirty="0">
                <a:solidFill>
                  <a:srgbClr val="323F4F"/>
                </a:solidFill>
              </a:rPr>
              <a:t> </a:t>
            </a:r>
            <a:r>
              <a:rPr lang="da-DK" sz="4800" b="1" dirty="0">
                <a:solidFill>
                  <a:srgbClr val="323F4F"/>
                </a:solidFill>
                <a:latin typeface="Calibri"/>
                <a:ea typeface="Calibri"/>
                <a:cs typeface="Calibri"/>
                <a:sym typeface="Calibri"/>
              </a:rPr>
              <a:t>for budgetforbedringer</a:t>
            </a:r>
            <a:endParaRPr dirty="0"/>
          </a:p>
        </p:txBody>
      </p:sp>
      <p:grpSp>
        <p:nvGrpSpPr>
          <p:cNvPr id="600" name="Google Shape;600;p30"/>
          <p:cNvGrpSpPr/>
          <p:nvPr/>
        </p:nvGrpSpPr>
        <p:grpSpPr>
          <a:xfrm>
            <a:off x="7867135" y="0"/>
            <a:ext cx="4324865" cy="2641149"/>
            <a:chOff x="6867015" y="-1"/>
            <a:chExt cx="5324985" cy="3251912"/>
          </a:xfrm>
        </p:grpSpPr>
        <p:sp>
          <p:nvSpPr>
            <p:cNvPr id="601" name="Google Shape;601;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2" name="Google Shape;602;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3" name="Google Shape;603;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4" name="Google Shape;604;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605" name="Google Shape;605;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3" name="Billede 2" descr="Et billede, der indeholder tekst, Font/skrifttype, algebra, kvittering&#10;&#10;Automatisk genereret beskrivelse">
            <a:extLst>
              <a:ext uri="{FF2B5EF4-FFF2-40B4-BE49-F238E27FC236}">
                <a16:creationId xmlns:a16="http://schemas.microsoft.com/office/drawing/2014/main" id="{61FD5DAE-313D-A50C-E66C-F29402E390B7}"/>
              </a:ext>
            </a:extLst>
          </p:cNvPr>
          <p:cNvPicPr>
            <a:picLocks noChangeAspect="1"/>
          </p:cNvPicPr>
          <p:nvPr/>
        </p:nvPicPr>
        <p:blipFill>
          <a:blip r:embed="rId4"/>
          <a:stretch>
            <a:fillRect/>
          </a:stretch>
        </p:blipFill>
        <p:spPr>
          <a:xfrm>
            <a:off x="882110" y="3277687"/>
            <a:ext cx="10427780" cy="2330725"/>
          </a:xfrm>
          <a:custGeom>
            <a:avLst/>
            <a:gdLst>
              <a:gd name="connsiteX0" fmla="*/ 0 w 10427780"/>
              <a:gd name="connsiteY0" fmla="*/ 0 h 2330725"/>
              <a:gd name="connsiteX1" fmla="*/ 370766 w 10427780"/>
              <a:gd name="connsiteY1" fmla="*/ 0 h 2330725"/>
              <a:gd name="connsiteX2" fmla="*/ 845809 w 10427780"/>
              <a:gd name="connsiteY2" fmla="*/ 0 h 2330725"/>
              <a:gd name="connsiteX3" fmla="*/ 1216574 w 10427780"/>
              <a:gd name="connsiteY3" fmla="*/ 0 h 2330725"/>
              <a:gd name="connsiteX4" fmla="*/ 1587340 w 10427780"/>
              <a:gd name="connsiteY4" fmla="*/ 0 h 2330725"/>
              <a:gd name="connsiteX5" fmla="*/ 1853828 w 10427780"/>
              <a:gd name="connsiteY5" fmla="*/ 0 h 2330725"/>
              <a:gd name="connsiteX6" fmla="*/ 2120315 w 10427780"/>
              <a:gd name="connsiteY6" fmla="*/ 0 h 2330725"/>
              <a:gd name="connsiteX7" fmla="*/ 2908192 w 10427780"/>
              <a:gd name="connsiteY7" fmla="*/ 0 h 2330725"/>
              <a:gd name="connsiteX8" fmla="*/ 3696069 w 10427780"/>
              <a:gd name="connsiteY8" fmla="*/ 0 h 2330725"/>
              <a:gd name="connsiteX9" fmla="*/ 4379668 w 10427780"/>
              <a:gd name="connsiteY9" fmla="*/ 0 h 2330725"/>
              <a:gd name="connsiteX10" fmla="*/ 4646155 w 10427780"/>
              <a:gd name="connsiteY10" fmla="*/ 0 h 2330725"/>
              <a:gd name="connsiteX11" fmla="*/ 5121199 w 10427780"/>
              <a:gd name="connsiteY11" fmla="*/ 0 h 2330725"/>
              <a:gd name="connsiteX12" fmla="*/ 5909075 w 10427780"/>
              <a:gd name="connsiteY12" fmla="*/ 0 h 2330725"/>
              <a:gd name="connsiteX13" fmla="*/ 6592674 w 10427780"/>
              <a:gd name="connsiteY13" fmla="*/ 0 h 2330725"/>
              <a:gd name="connsiteX14" fmla="*/ 6963440 w 10427780"/>
              <a:gd name="connsiteY14" fmla="*/ 0 h 2330725"/>
              <a:gd name="connsiteX15" fmla="*/ 7542761 w 10427780"/>
              <a:gd name="connsiteY15" fmla="*/ 0 h 2330725"/>
              <a:gd name="connsiteX16" fmla="*/ 7809249 w 10427780"/>
              <a:gd name="connsiteY16" fmla="*/ 0 h 2330725"/>
              <a:gd name="connsiteX17" fmla="*/ 8180014 w 10427780"/>
              <a:gd name="connsiteY17" fmla="*/ 0 h 2330725"/>
              <a:gd name="connsiteX18" fmla="*/ 8550780 w 10427780"/>
              <a:gd name="connsiteY18" fmla="*/ 0 h 2330725"/>
              <a:gd name="connsiteX19" fmla="*/ 9025823 w 10427780"/>
              <a:gd name="connsiteY19" fmla="*/ 0 h 2330725"/>
              <a:gd name="connsiteX20" fmla="*/ 9396588 w 10427780"/>
              <a:gd name="connsiteY20" fmla="*/ 0 h 2330725"/>
              <a:gd name="connsiteX21" fmla="*/ 10427780 w 10427780"/>
              <a:gd name="connsiteY21" fmla="*/ 0 h 2330725"/>
              <a:gd name="connsiteX22" fmla="*/ 10427780 w 10427780"/>
              <a:gd name="connsiteY22" fmla="*/ 559374 h 2330725"/>
              <a:gd name="connsiteX23" fmla="*/ 10427780 w 10427780"/>
              <a:gd name="connsiteY23" fmla="*/ 1165363 h 2330725"/>
              <a:gd name="connsiteX24" fmla="*/ 10427780 w 10427780"/>
              <a:gd name="connsiteY24" fmla="*/ 1724737 h 2330725"/>
              <a:gd name="connsiteX25" fmla="*/ 10427780 w 10427780"/>
              <a:gd name="connsiteY25" fmla="*/ 2330725 h 2330725"/>
              <a:gd name="connsiteX26" fmla="*/ 9744181 w 10427780"/>
              <a:gd name="connsiteY26" fmla="*/ 2330725 h 2330725"/>
              <a:gd name="connsiteX27" fmla="*/ 9269138 w 10427780"/>
              <a:gd name="connsiteY27" fmla="*/ 2330725 h 2330725"/>
              <a:gd name="connsiteX28" fmla="*/ 8481261 w 10427780"/>
              <a:gd name="connsiteY28" fmla="*/ 2330725 h 2330725"/>
              <a:gd name="connsiteX29" fmla="*/ 7901940 w 10427780"/>
              <a:gd name="connsiteY29" fmla="*/ 2330725 h 2330725"/>
              <a:gd name="connsiteX30" fmla="*/ 7531174 w 10427780"/>
              <a:gd name="connsiteY30" fmla="*/ 2330725 h 2330725"/>
              <a:gd name="connsiteX31" fmla="*/ 6847576 w 10427780"/>
              <a:gd name="connsiteY31" fmla="*/ 2330725 h 2330725"/>
              <a:gd name="connsiteX32" fmla="*/ 6372532 w 10427780"/>
              <a:gd name="connsiteY32" fmla="*/ 2330725 h 2330725"/>
              <a:gd name="connsiteX33" fmla="*/ 5584656 w 10427780"/>
              <a:gd name="connsiteY33" fmla="*/ 2330725 h 2330725"/>
              <a:gd name="connsiteX34" fmla="*/ 5213890 w 10427780"/>
              <a:gd name="connsiteY34" fmla="*/ 2330725 h 2330725"/>
              <a:gd name="connsiteX35" fmla="*/ 4634569 w 10427780"/>
              <a:gd name="connsiteY35" fmla="*/ 2330725 h 2330725"/>
              <a:gd name="connsiteX36" fmla="*/ 3950970 w 10427780"/>
              <a:gd name="connsiteY36" fmla="*/ 2330725 h 2330725"/>
              <a:gd name="connsiteX37" fmla="*/ 3580204 w 10427780"/>
              <a:gd name="connsiteY37" fmla="*/ 2330725 h 2330725"/>
              <a:gd name="connsiteX38" fmla="*/ 3000883 w 10427780"/>
              <a:gd name="connsiteY38" fmla="*/ 2330725 h 2330725"/>
              <a:gd name="connsiteX39" fmla="*/ 2525840 w 10427780"/>
              <a:gd name="connsiteY39" fmla="*/ 2330725 h 2330725"/>
              <a:gd name="connsiteX40" fmla="*/ 2259352 w 10427780"/>
              <a:gd name="connsiteY40" fmla="*/ 2330725 h 2330725"/>
              <a:gd name="connsiteX41" fmla="*/ 1471476 w 10427780"/>
              <a:gd name="connsiteY41" fmla="*/ 2330725 h 2330725"/>
              <a:gd name="connsiteX42" fmla="*/ 683599 w 10427780"/>
              <a:gd name="connsiteY42" fmla="*/ 2330725 h 2330725"/>
              <a:gd name="connsiteX43" fmla="*/ 0 w 10427780"/>
              <a:gd name="connsiteY43" fmla="*/ 2330725 h 2330725"/>
              <a:gd name="connsiteX44" fmla="*/ 0 w 10427780"/>
              <a:gd name="connsiteY44" fmla="*/ 1817966 h 2330725"/>
              <a:gd name="connsiteX45" fmla="*/ 0 w 10427780"/>
              <a:gd name="connsiteY45" fmla="*/ 1258592 h 2330725"/>
              <a:gd name="connsiteX46" fmla="*/ 0 w 10427780"/>
              <a:gd name="connsiteY46" fmla="*/ 629296 h 2330725"/>
              <a:gd name="connsiteX47" fmla="*/ 0 w 10427780"/>
              <a:gd name="connsiteY47" fmla="*/ 0 h 23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427780" h="2330725" fill="none" extrusionOk="0">
                <a:moveTo>
                  <a:pt x="0" y="0"/>
                </a:moveTo>
                <a:cubicBezTo>
                  <a:pt x="118757" y="-32394"/>
                  <a:pt x="283095" y="2188"/>
                  <a:pt x="370766" y="0"/>
                </a:cubicBezTo>
                <a:cubicBezTo>
                  <a:pt x="458437" y="-2188"/>
                  <a:pt x="727250" y="19063"/>
                  <a:pt x="845809" y="0"/>
                </a:cubicBezTo>
                <a:cubicBezTo>
                  <a:pt x="964368" y="-19063"/>
                  <a:pt x="1095884" y="28144"/>
                  <a:pt x="1216574" y="0"/>
                </a:cubicBezTo>
                <a:cubicBezTo>
                  <a:pt x="1337264" y="-28144"/>
                  <a:pt x="1459647" y="31668"/>
                  <a:pt x="1587340" y="0"/>
                </a:cubicBezTo>
                <a:cubicBezTo>
                  <a:pt x="1715033" y="-31668"/>
                  <a:pt x="1793981" y="5434"/>
                  <a:pt x="1853828" y="0"/>
                </a:cubicBezTo>
                <a:cubicBezTo>
                  <a:pt x="1913675" y="-5434"/>
                  <a:pt x="2061396" y="24175"/>
                  <a:pt x="2120315" y="0"/>
                </a:cubicBezTo>
                <a:cubicBezTo>
                  <a:pt x="2179234" y="-24175"/>
                  <a:pt x="2529109" y="69209"/>
                  <a:pt x="2908192" y="0"/>
                </a:cubicBezTo>
                <a:cubicBezTo>
                  <a:pt x="3287275" y="-69209"/>
                  <a:pt x="3379295" y="61552"/>
                  <a:pt x="3696069" y="0"/>
                </a:cubicBezTo>
                <a:cubicBezTo>
                  <a:pt x="4012843" y="-61552"/>
                  <a:pt x="4185213" y="78087"/>
                  <a:pt x="4379668" y="0"/>
                </a:cubicBezTo>
                <a:cubicBezTo>
                  <a:pt x="4574123" y="-78087"/>
                  <a:pt x="4587367" y="27672"/>
                  <a:pt x="4646155" y="0"/>
                </a:cubicBezTo>
                <a:cubicBezTo>
                  <a:pt x="4704943" y="-27672"/>
                  <a:pt x="4910988" y="18778"/>
                  <a:pt x="5121199" y="0"/>
                </a:cubicBezTo>
                <a:cubicBezTo>
                  <a:pt x="5331410" y="-18778"/>
                  <a:pt x="5656232" y="22251"/>
                  <a:pt x="5909075" y="0"/>
                </a:cubicBezTo>
                <a:cubicBezTo>
                  <a:pt x="6161918" y="-22251"/>
                  <a:pt x="6337202" y="51836"/>
                  <a:pt x="6592674" y="0"/>
                </a:cubicBezTo>
                <a:cubicBezTo>
                  <a:pt x="6848146" y="-51836"/>
                  <a:pt x="6838655" y="39430"/>
                  <a:pt x="6963440" y="0"/>
                </a:cubicBezTo>
                <a:cubicBezTo>
                  <a:pt x="7088225" y="-39430"/>
                  <a:pt x="7416693" y="2161"/>
                  <a:pt x="7542761" y="0"/>
                </a:cubicBezTo>
                <a:cubicBezTo>
                  <a:pt x="7668829" y="-2161"/>
                  <a:pt x="7691285" y="5525"/>
                  <a:pt x="7809249" y="0"/>
                </a:cubicBezTo>
                <a:cubicBezTo>
                  <a:pt x="7927213" y="-5525"/>
                  <a:pt x="8076251" y="29387"/>
                  <a:pt x="8180014" y="0"/>
                </a:cubicBezTo>
                <a:cubicBezTo>
                  <a:pt x="8283778" y="-29387"/>
                  <a:pt x="8473277" y="39894"/>
                  <a:pt x="8550780" y="0"/>
                </a:cubicBezTo>
                <a:cubicBezTo>
                  <a:pt x="8628283" y="-39894"/>
                  <a:pt x="8807033" y="22596"/>
                  <a:pt x="9025823" y="0"/>
                </a:cubicBezTo>
                <a:cubicBezTo>
                  <a:pt x="9244613" y="-22596"/>
                  <a:pt x="9272059" y="23309"/>
                  <a:pt x="9396588" y="0"/>
                </a:cubicBezTo>
                <a:cubicBezTo>
                  <a:pt x="9521118" y="-23309"/>
                  <a:pt x="10119099" y="91774"/>
                  <a:pt x="10427780" y="0"/>
                </a:cubicBezTo>
                <a:cubicBezTo>
                  <a:pt x="10452965" y="151750"/>
                  <a:pt x="10397377" y="436025"/>
                  <a:pt x="10427780" y="559374"/>
                </a:cubicBezTo>
                <a:cubicBezTo>
                  <a:pt x="10458183" y="682723"/>
                  <a:pt x="10409347" y="1013714"/>
                  <a:pt x="10427780" y="1165363"/>
                </a:cubicBezTo>
                <a:cubicBezTo>
                  <a:pt x="10446213" y="1317012"/>
                  <a:pt x="10422931" y="1469176"/>
                  <a:pt x="10427780" y="1724737"/>
                </a:cubicBezTo>
                <a:cubicBezTo>
                  <a:pt x="10432629" y="1980298"/>
                  <a:pt x="10421465" y="2190618"/>
                  <a:pt x="10427780" y="2330725"/>
                </a:cubicBezTo>
                <a:cubicBezTo>
                  <a:pt x="10091230" y="2403681"/>
                  <a:pt x="9889264" y="2268305"/>
                  <a:pt x="9744181" y="2330725"/>
                </a:cubicBezTo>
                <a:cubicBezTo>
                  <a:pt x="9599098" y="2393145"/>
                  <a:pt x="9441075" y="2300576"/>
                  <a:pt x="9269138" y="2330725"/>
                </a:cubicBezTo>
                <a:cubicBezTo>
                  <a:pt x="9097201" y="2360874"/>
                  <a:pt x="8645790" y="2283559"/>
                  <a:pt x="8481261" y="2330725"/>
                </a:cubicBezTo>
                <a:cubicBezTo>
                  <a:pt x="8316732" y="2377891"/>
                  <a:pt x="8071133" y="2285068"/>
                  <a:pt x="7901940" y="2330725"/>
                </a:cubicBezTo>
                <a:cubicBezTo>
                  <a:pt x="7732747" y="2376382"/>
                  <a:pt x="7693166" y="2298114"/>
                  <a:pt x="7531174" y="2330725"/>
                </a:cubicBezTo>
                <a:cubicBezTo>
                  <a:pt x="7369182" y="2363336"/>
                  <a:pt x="7181594" y="2290105"/>
                  <a:pt x="6847576" y="2330725"/>
                </a:cubicBezTo>
                <a:cubicBezTo>
                  <a:pt x="6513558" y="2371345"/>
                  <a:pt x="6591195" y="2304007"/>
                  <a:pt x="6372532" y="2330725"/>
                </a:cubicBezTo>
                <a:cubicBezTo>
                  <a:pt x="6153869" y="2357443"/>
                  <a:pt x="5921216" y="2240952"/>
                  <a:pt x="5584656" y="2330725"/>
                </a:cubicBezTo>
                <a:cubicBezTo>
                  <a:pt x="5248096" y="2420498"/>
                  <a:pt x="5319180" y="2318943"/>
                  <a:pt x="5213890" y="2330725"/>
                </a:cubicBezTo>
                <a:cubicBezTo>
                  <a:pt x="5108600" y="2342507"/>
                  <a:pt x="4897718" y="2324554"/>
                  <a:pt x="4634569" y="2330725"/>
                </a:cubicBezTo>
                <a:cubicBezTo>
                  <a:pt x="4371420" y="2336896"/>
                  <a:pt x="4168787" y="2313267"/>
                  <a:pt x="3950970" y="2330725"/>
                </a:cubicBezTo>
                <a:cubicBezTo>
                  <a:pt x="3733153" y="2348183"/>
                  <a:pt x="3750054" y="2300559"/>
                  <a:pt x="3580204" y="2330725"/>
                </a:cubicBezTo>
                <a:cubicBezTo>
                  <a:pt x="3410354" y="2360891"/>
                  <a:pt x="3232369" y="2325413"/>
                  <a:pt x="3000883" y="2330725"/>
                </a:cubicBezTo>
                <a:cubicBezTo>
                  <a:pt x="2769397" y="2336037"/>
                  <a:pt x="2666807" y="2324318"/>
                  <a:pt x="2525840" y="2330725"/>
                </a:cubicBezTo>
                <a:cubicBezTo>
                  <a:pt x="2384873" y="2337132"/>
                  <a:pt x="2362552" y="2310132"/>
                  <a:pt x="2259352" y="2330725"/>
                </a:cubicBezTo>
                <a:cubicBezTo>
                  <a:pt x="2156152" y="2351318"/>
                  <a:pt x="1814044" y="2269686"/>
                  <a:pt x="1471476" y="2330725"/>
                </a:cubicBezTo>
                <a:cubicBezTo>
                  <a:pt x="1128908" y="2391764"/>
                  <a:pt x="944340" y="2300634"/>
                  <a:pt x="683599" y="2330725"/>
                </a:cubicBezTo>
                <a:cubicBezTo>
                  <a:pt x="422858" y="2360816"/>
                  <a:pt x="195447" y="2263054"/>
                  <a:pt x="0" y="2330725"/>
                </a:cubicBezTo>
                <a:cubicBezTo>
                  <a:pt x="-59495" y="2083833"/>
                  <a:pt x="27175" y="1935878"/>
                  <a:pt x="0" y="1817966"/>
                </a:cubicBezTo>
                <a:cubicBezTo>
                  <a:pt x="-27175" y="1700054"/>
                  <a:pt x="51554" y="1458109"/>
                  <a:pt x="0" y="1258592"/>
                </a:cubicBezTo>
                <a:cubicBezTo>
                  <a:pt x="-51554" y="1059075"/>
                  <a:pt x="74124" y="823965"/>
                  <a:pt x="0" y="629296"/>
                </a:cubicBezTo>
                <a:cubicBezTo>
                  <a:pt x="-74124" y="434627"/>
                  <a:pt x="20240" y="233187"/>
                  <a:pt x="0" y="0"/>
                </a:cubicBezTo>
                <a:close/>
              </a:path>
              <a:path w="10427780" h="2330725" stroke="0" extrusionOk="0">
                <a:moveTo>
                  <a:pt x="0" y="0"/>
                </a:moveTo>
                <a:cubicBezTo>
                  <a:pt x="121935" y="-10047"/>
                  <a:pt x="200140" y="3229"/>
                  <a:pt x="370766" y="0"/>
                </a:cubicBezTo>
                <a:cubicBezTo>
                  <a:pt x="541392" y="-3229"/>
                  <a:pt x="728012" y="45630"/>
                  <a:pt x="950087" y="0"/>
                </a:cubicBezTo>
                <a:cubicBezTo>
                  <a:pt x="1172162" y="-45630"/>
                  <a:pt x="1365580" y="9475"/>
                  <a:pt x="1633686" y="0"/>
                </a:cubicBezTo>
                <a:cubicBezTo>
                  <a:pt x="1901792" y="-9475"/>
                  <a:pt x="2178979" y="84086"/>
                  <a:pt x="2421562" y="0"/>
                </a:cubicBezTo>
                <a:cubicBezTo>
                  <a:pt x="2664145" y="-84086"/>
                  <a:pt x="3040468" y="49028"/>
                  <a:pt x="3209439" y="0"/>
                </a:cubicBezTo>
                <a:cubicBezTo>
                  <a:pt x="3378410" y="-49028"/>
                  <a:pt x="3611013" y="48719"/>
                  <a:pt x="3997316" y="0"/>
                </a:cubicBezTo>
                <a:cubicBezTo>
                  <a:pt x="4383619" y="-48719"/>
                  <a:pt x="4266583" y="25695"/>
                  <a:pt x="4368081" y="0"/>
                </a:cubicBezTo>
                <a:cubicBezTo>
                  <a:pt x="4469579" y="-25695"/>
                  <a:pt x="4595214" y="5449"/>
                  <a:pt x="4738847" y="0"/>
                </a:cubicBezTo>
                <a:cubicBezTo>
                  <a:pt x="4882480" y="-5449"/>
                  <a:pt x="5130253" y="29121"/>
                  <a:pt x="5318168" y="0"/>
                </a:cubicBezTo>
                <a:cubicBezTo>
                  <a:pt x="5506083" y="-29121"/>
                  <a:pt x="5914520" y="89883"/>
                  <a:pt x="6106045" y="0"/>
                </a:cubicBezTo>
                <a:cubicBezTo>
                  <a:pt x="6297570" y="-89883"/>
                  <a:pt x="6707651" y="63217"/>
                  <a:pt x="6893921" y="0"/>
                </a:cubicBezTo>
                <a:cubicBezTo>
                  <a:pt x="7080191" y="-63217"/>
                  <a:pt x="7170745" y="2128"/>
                  <a:pt x="7368965" y="0"/>
                </a:cubicBezTo>
                <a:cubicBezTo>
                  <a:pt x="7567185" y="-2128"/>
                  <a:pt x="7544142" y="821"/>
                  <a:pt x="7635452" y="0"/>
                </a:cubicBezTo>
                <a:cubicBezTo>
                  <a:pt x="7726762" y="-821"/>
                  <a:pt x="7903114" y="5060"/>
                  <a:pt x="8006218" y="0"/>
                </a:cubicBezTo>
                <a:cubicBezTo>
                  <a:pt x="8109322" y="-5060"/>
                  <a:pt x="8200094" y="37760"/>
                  <a:pt x="8376983" y="0"/>
                </a:cubicBezTo>
                <a:cubicBezTo>
                  <a:pt x="8553873" y="-37760"/>
                  <a:pt x="8615448" y="35406"/>
                  <a:pt x="8852027" y="0"/>
                </a:cubicBezTo>
                <a:cubicBezTo>
                  <a:pt x="9088606" y="-35406"/>
                  <a:pt x="9010021" y="21841"/>
                  <a:pt x="9118514" y="0"/>
                </a:cubicBezTo>
                <a:cubicBezTo>
                  <a:pt x="9227007" y="-21841"/>
                  <a:pt x="9477770" y="39174"/>
                  <a:pt x="9593558" y="0"/>
                </a:cubicBezTo>
                <a:cubicBezTo>
                  <a:pt x="9709346" y="-39174"/>
                  <a:pt x="10240722" y="46082"/>
                  <a:pt x="10427780" y="0"/>
                </a:cubicBezTo>
                <a:cubicBezTo>
                  <a:pt x="10460485" y="288688"/>
                  <a:pt x="10418706" y="323530"/>
                  <a:pt x="10427780" y="605989"/>
                </a:cubicBezTo>
                <a:cubicBezTo>
                  <a:pt x="10436854" y="888448"/>
                  <a:pt x="10403845" y="965096"/>
                  <a:pt x="10427780" y="1142055"/>
                </a:cubicBezTo>
                <a:cubicBezTo>
                  <a:pt x="10451715" y="1319014"/>
                  <a:pt x="10389864" y="1534425"/>
                  <a:pt x="10427780" y="1701429"/>
                </a:cubicBezTo>
                <a:cubicBezTo>
                  <a:pt x="10465696" y="1868433"/>
                  <a:pt x="10416852" y="2029827"/>
                  <a:pt x="10427780" y="2330725"/>
                </a:cubicBezTo>
                <a:cubicBezTo>
                  <a:pt x="10327351" y="2350177"/>
                  <a:pt x="10145739" y="2329960"/>
                  <a:pt x="10057014" y="2330725"/>
                </a:cubicBezTo>
                <a:cubicBezTo>
                  <a:pt x="9968289" y="2331490"/>
                  <a:pt x="9739704" y="2282102"/>
                  <a:pt x="9581971" y="2330725"/>
                </a:cubicBezTo>
                <a:cubicBezTo>
                  <a:pt x="9424238" y="2379348"/>
                  <a:pt x="9151193" y="2329606"/>
                  <a:pt x="9002650" y="2330725"/>
                </a:cubicBezTo>
                <a:cubicBezTo>
                  <a:pt x="8854107" y="2331844"/>
                  <a:pt x="8518774" y="2245390"/>
                  <a:pt x="8214773" y="2330725"/>
                </a:cubicBezTo>
                <a:cubicBezTo>
                  <a:pt x="7910772" y="2416060"/>
                  <a:pt x="7975240" y="2286286"/>
                  <a:pt x="7844008" y="2330725"/>
                </a:cubicBezTo>
                <a:cubicBezTo>
                  <a:pt x="7712777" y="2375164"/>
                  <a:pt x="7461211" y="2277506"/>
                  <a:pt x="7264687" y="2330725"/>
                </a:cubicBezTo>
                <a:cubicBezTo>
                  <a:pt x="7068163" y="2383944"/>
                  <a:pt x="7060020" y="2320672"/>
                  <a:pt x="6998199" y="2330725"/>
                </a:cubicBezTo>
                <a:cubicBezTo>
                  <a:pt x="6936378" y="2340778"/>
                  <a:pt x="6811810" y="2308433"/>
                  <a:pt x="6627434" y="2330725"/>
                </a:cubicBezTo>
                <a:cubicBezTo>
                  <a:pt x="6443059" y="2353017"/>
                  <a:pt x="6380082" y="2326888"/>
                  <a:pt x="6152390" y="2330725"/>
                </a:cubicBezTo>
                <a:cubicBezTo>
                  <a:pt x="5924698" y="2334562"/>
                  <a:pt x="5564423" y="2301998"/>
                  <a:pt x="5364513" y="2330725"/>
                </a:cubicBezTo>
                <a:cubicBezTo>
                  <a:pt x="5164603" y="2359452"/>
                  <a:pt x="4992803" y="2258588"/>
                  <a:pt x="4680915" y="2330725"/>
                </a:cubicBezTo>
                <a:cubicBezTo>
                  <a:pt x="4369027" y="2402862"/>
                  <a:pt x="4492395" y="2311292"/>
                  <a:pt x="4414427" y="2330725"/>
                </a:cubicBezTo>
                <a:cubicBezTo>
                  <a:pt x="4336459" y="2350158"/>
                  <a:pt x="4175621" y="2308009"/>
                  <a:pt x="4043661" y="2330725"/>
                </a:cubicBezTo>
                <a:cubicBezTo>
                  <a:pt x="3911701" y="2353441"/>
                  <a:pt x="3837395" y="2313940"/>
                  <a:pt x="3672896" y="2330725"/>
                </a:cubicBezTo>
                <a:cubicBezTo>
                  <a:pt x="3508398" y="2347510"/>
                  <a:pt x="3524897" y="2316459"/>
                  <a:pt x="3406408" y="2330725"/>
                </a:cubicBezTo>
                <a:cubicBezTo>
                  <a:pt x="3287919" y="2344991"/>
                  <a:pt x="3001266" y="2330344"/>
                  <a:pt x="2618531" y="2330725"/>
                </a:cubicBezTo>
                <a:cubicBezTo>
                  <a:pt x="2235796" y="2331106"/>
                  <a:pt x="2251687" y="2289478"/>
                  <a:pt x="2143488" y="2330725"/>
                </a:cubicBezTo>
                <a:cubicBezTo>
                  <a:pt x="2035289" y="2371972"/>
                  <a:pt x="1770651" y="2321298"/>
                  <a:pt x="1459889" y="2330725"/>
                </a:cubicBezTo>
                <a:cubicBezTo>
                  <a:pt x="1149127" y="2340152"/>
                  <a:pt x="1194819" y="2312989"/>
                  <a:pt x="984846" y="2330725"/>
                </a:cubicBezTo>
                <a:cubicBezTo>
                  <a:pt x="774873" y="2348461"/>
                  <a:pt x="203668" y="2275717"/>
                  <a:pt x="0" y="2330725"/>
                </a:cubicBezTo>
                <a:cubicBezTo>
                  <a:pt x="-33677" y="2083394"/>
                  <a:pt x="58037" y="2039973"/>
                  <a:pt x="0" y="1771351"/>
                </a:cubicBezTo>
                <a:cubicBezTo>
                  <a:pt x="-58037" y="1502729"/>
                  <a:pt x="67834" y="1422580"/>
                  <a:pt x="0" y="1165363"/>
                </a:cubicBezTo>
                <a:cubicBezTo>
                  <a:pt x="-67834" y="908146"/>
                  <a:pt x="53300" y="762055"/>
                  <a:pt x="0" y="629296"/>
                </a:cubicBezTo>
                <a:cubicBezTo>
                  <a:pt x="-53300" y="496537"/>
                  <a:pt x="18546" y="197514"/>
                  <a:pt x="0" y="0"/>
                </a:cubicBezTo>
                <a:close/>
              </a:path>
            </a:pathLst>
          </a:custGeom>
          <a:solidFill>
            <a:schemeClr val="tx1">
              <a:lumMod val="85000"/>
              <a:lumOff val="15000"/>
            </a:schemeClr>
          </a:solidFill>
          <a:ln w="38100">
            <a:solidFill>
              <a:schemeClr val="tx1">
                <a:lumMod val="85000"/>
                <a:lumOff val="15000"/>
              </a:schemeClr>
            </a:solidFill>
            <a:extLst>
              <a:ext uri="{C807C97D-BFC1-408E-A445-0C87EB9F89A2}">
                <ask:lineSketchStyleProps xmlns:ask="http://schemas.microsoft.com/office/drawing/2018/sketchyshapes" sd="1497999722">
                  <a:prstGeom prst="rect">
                    <a:avLst/>
                  </a:prstGeom>
                  <ask:type>
                    <ask:lineSketchScribble/>
                  </ask:type>
                </ask:lineSketchStyleProps>
              </a:ext>
            </a:extLst>
          </a:ln>
        </p:spPr>
      </p:pic>
    </p:spTree>
    <p:extLst>
      <p:ext uri="{BB962C8B-B14F-4D97-AF65-F5344CB8AC3E}">
        <p14:creationId xmlns:p14="http://schemas.microsoft.com/office/powerpoint/2010/main" val="298525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5"/>
          <p:cNvSpPr txBox="1">
            <a:spLocks noGrp="1"/>
          </p:cNvSpPr>
          <p:nvPr>
            <p:ph type="title"/>
          </p:nvPr>
        </p:nvSpPr>
        <p:spPr>
          <a:xfrm>
            <a:off x="571072" y="523151"/>
            <a:ext cx="11244209" cy="21855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4800" b="1" dirty="0">
                <a:solidFill>
                  <a:srgbClr val="323F4F"/>
                </a:solidFill>
              </a:rPr>
              <a:t>Etårige sparekataloger slider</a:t>
            </a:r>
            <a:br>
              <a:rPr lang="da-DK" sz="4800" b="1" dirty="0">
                <a:solidFill>
                  <a:srgbClr val="323F4F"/>
                </a:solidFill>
              </a:rPr>
            </a:br>
            <a:r>
              <a:rPr lang="da-DK" sz="4800" b="1" dirty="0">
                <a:solidFill>
                  <a:srgbClr val="323F4F"/>
                </a:solidFill>
              </a:rPr>
              <a:t>velfærden og moralen ned</a:t>
            </a:r>
            <a:endParaRPr dirty="0"/>
          </a:p>
        </p:txBody>
      </p:sp>
      <p:pic>
        <p:nvPicPr>
          <p:cNvPr id="524" name="Google Shape;524;p25" descr="Bøger kontur"/>
          <p:cNvPicPr preferRelativeResize="0"/>
          <p:nvPr/>
        </p:nvPicPr>
        <p:blipFill rotWithShape="1">
          <a:blip r:embed="rId3">
            <a:alphaModFix/>
          </a:blip>
          <a:srcRect/>
          <a:stretch/>
        </p:blipFill>
        <p:spPr>
          <a:xfrm>
            <a:off x="4075359" y="2963934"/>
            <a:ext cx="4096877" cy="4096877"/>
          </a:xfrm>
          <a:prstGeom prst="rect">
            <a:avLst/>
          </a:prstGeom>
          <a:noFill/>
          <a:ln>
            <a:noFill/>
          </a:ln>
        </p:spPr>
      </p:pic>
      <p:sp>
        <p:nvSpPr>
          <p:cNvPr id="525" name="Google Shape;525;p25"/>
          <p:cNvSpPr txBox="1"/>
          <p:nvPr/>
        </p:nvSpPr>
        <p:spPr>
          <a:xfrm rot="785722">
            <a:off x="4768937" y="2985886"/>
            <a:ext cx="2581091" cy="1957752"/>
          </a:xfrm>
          <a:prstGeom prst="rect">
            <a:avLst/>
          </a:prstGeom>
          <a:noFill/>
          <a:ln>
            <a:noFill/>
          </a:ln>
          <a:scene3d>
            <a:camera prst="isometricOffAxis2Top"/>
            <a:lightRig rig="threePt" dir="t"/>
          </a:scene3d>
        </p:spPr>
        <p:txBody>
          <a:bodyPr spcFirstLastPara="1" wrap="square" lIns="91425" tIns="45700" rIns="91425" bIns="45700" anchor="t" anchorCtr="0">
            <a:normAutofit/>
          </a:bodyPr>
          <a:lstStyle/>
          <a:p>
            <a:pPr marL="114300" marR="0" lvl="0" indent="0" algn="ctr" rtl="0">
              <a:lnSpc>
                <a:spcPct val="90000"/>
              </a:lnSpc>
              <a:spcBef>
                <a:spcPts val="1000"/>
              </a:spcBef>
              <a:spcAft>
                <a:spcPts val="0"/>
              </a:spcAft>
              <a:buClr>
                <a:schemeClr val="dk1"/>
              </a:buClr>
              <a:buSzPts val="1800"/>
              <a:buFont typeface="Arial"/>
              <a:buNone/>
            </a:pPr>
            <a:r>
              <a:rPr lang="da-DK" sz="3200" b="1" i="0" u="none" strike="noStrike" cap="none">
                <a:solidFill>
                  <a:srgbClr val="323F4F"/>
                </a:solidFill>
                <a:latin typeface="Calibri"/>
                <a:ea typeface="Calibri"/>
                <a:cs typeface="Calibri"/>
                <a:sym typeface="Calibri"/>
              </a:rPr>
              <a:t>Spare-</a:t>
            </a:r>
            <a:endParaRPr/>
          </a:p>
          <a:p>
            <a:pPr marL="114300" marR="0" lvl="0" indent="0" algn="ctr" rtl="0">
              <a:lnSpc>
                <a:spcPct val="90000"/>
              </a:lnSpc>
              <a:spcBef>
                <a:spcPts val="1000"/>
              </a:spcBef>
              <a:spcAft>
                <a:spcPts val="0"/>
              </a:spcAft>
              <a:buClr>
                <a:schemeClr val="dk1"/>
              </a:buClr>
              <a:buSzPts val="1800"/>
              <a:buFont typeface="Arial"/>
              <a:buNone/>
            </a:pPr>
            <a:r>
              <a:rPr lang="da-DK" sz="3200" b="1" i="0" u="none" strike="noStrike" cap="none">
                <a:solidFill>
                  <a:srgbClr val="323F4F"/>
                </a:solidFill>
                <a:latin typeface="Calibri"/>
                <a:ea typeface="Calibri"/>
                <a:cs typeface="Calibri"/>
                <a:sym typeface="Calibri"/>
              </a:rPr>
              <a:t>katalog</a:t>
            </a:r>
            <a:endParaRPr/>
          </a:p>
          <a:p>
            <a:pPr marL="114300" marR="0" lvl="0" indent="0" algn="ctr" rtl="0">
              <a:lnSpc>
                <a:spcPct val="90000"/>
              </a:lnSpc>
              <a:spcBef>
                <a:spcPts val="1000"/>
              </a:spcBef>
              <a:spcAft>
                <a:spcPts val="0"/>
              </a:spcAft>
              <a:buClr>
                <a:schemeClr val="dk1"/>
              </a:buClr>
              <a:buSzPts val="1800"/>
              <a:buFont typeface="Arial"/>
              <a:buNone/>
            </a:pPr>
            <a:r>
              <a:rPr lang="da-DK" sz="3200" b="1" i="0" u="none" strike="noStrike" cap="none">
                <a:solidFill>
                  <a:srgbClr val="323F4F"/>
                </a:solidFill>
                <a:latin typeface="Calibri"/>
                <a:ea typeface="Calibri"/>
                <a:cs typeface="Calibri"/>
                <a:sym typeface="Calibri"/>
              </a:rPr>
              <a:t>2024</a:t>
            </a:r>
            <a:endParaRPr/>
          </a:p>
        </p:txBody>
      </p:sp>
      <p:pic>
        <p:nvPicPr>
          <p:cNvPr id="526" name="Google Shape;526;p25" descr="Bøger kontur"/>
          <p:cNvPicPr preferRelativeResize="0"/>
          <p:nvPr/>
        </p:nvPicPr>
        <p:blipFill rotWithShape="1">
          <a:blip r:embed="rId3">
            <a:alphaModFix/>
          </a:blip>
          <a:srcRect/>
          <a:stretch/>
        </p:blipFill>
        <p:spPr>
          <a:xfrm>
            <a:off x="991307" y="2538419"/>
            <a:ext cx="3181564" cy="3181564"/>
          </a:xfrm>
          <a:prstGeom prst="rect">
            <a:avLst/>
          </a:prstGeom>
          <a:noFill/>
          <a:ln>
            <a:noFill/>
          </a:ln>
        </p:spPr>
      </p:pic>
      <p:sp>
        <p:nvSpPr>
          <p:cNvPr id="527" name="Google Shape;527;p25"/>
          <p:cNvSpPr txBox="1"/>
          <p:nvPr/>
        </p:nvSpPr>
        <p:spPr>
          <a:xfrm rot="785722">
            <a:off x="1437936" y="2596262"/>
            <a:ext cx="2093281" cy="1443414"/>
          </a:xfrm>
          <a:prstGeom prst="rect">
            <a:avLst/>
          </a:prstGeom>
          <a:noFill/>
          <a:ln>
            <a:noFill/>
          </a:ln>
          <a:scene3d>
            <a:camera prst="isometricOffAxis2Top"/>
            <a:lightRig rig="threePt" dir="t"/>
          </a:scene3d>
        </p:spPr>
        <p:txBody>
          <a:bodyPr spcFirstLastPara="1" wrap="square" lIns="91425" tIns="45700" rIns="91425" bIns="45700" anchor="t" anchorCtr="0">
            <a:normAutofit lnSpcReduction="10000"/>
          </a:bodyPr>
          <a:lstStyle/>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Spare-</a:t>
            </a:r>
            <a:endParaRPr dirty="0"/>
          </a:p>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katalog</a:t>
            </a:r>
            <a:endParaRPr dirty="0"/>
          </a:p>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2025</a:t>
            </a:r>
            <a:endParaRPr dirty="0"/>
          </a:p>
          <a:p>
            <a:pPr marL="114300" marR="0" lvl="0" indent="0" algn="ctr" rtl="0">
              <a:lnSpc>
                <a:spcPct val="90000"/>
              </a:lnSpc>
              <a:spcBef>
                <a:spcPts val="1000"/>
              </a:spcBef>
              <a:spcAft>
                <a:spcPts val="0"/>
              </a:spcAft>
              <a:buClr>
                <a:schemeClr val="dk1"/>
              </a:buClr>
              <a:buSzPts val="1800"/>
              <a:buFont typeface="Arial"/>
              <a:buNone/>
            </a:pPr>
            <a:endParaRPr sz="2400" b="1" i="0" u="none" strike="noStrike" cap="none" dirty="0">
              <a:solidFill>
                <a:srgbClr val="323F4F"/>
              </a:solidFill>
              <a:latin typeface="Calibri"/>
              <a:ea typeface="Calibri"/>
              <a:cs typeface="Calibri"/>
              <a:sym typeface="Calibri"/>
            </a:endParaRPr>
          </a:p>
        </p:txBody>
      </p:sp>
      <p:pic>
        <p:nvPicPr>
          <p:cNvPr id="528" name="Google Shape;528;p25" descr="Bøger kontur"/>
          <p:cNvPicPr preferRelativeResize="0"/>
          <p:nvPr/>
        </p:nvPicPr>
        <p:blipFill rotWithShape="1">
          <a:blip r:embed="rId3">
            <a:alphaModFix/>
          </a:blip>
          <a:srcRect/>
          <a:stretch/>
        </p:blipFill>
        <p:spPr>
          <a:xfrm>
            <a:off x="8172236" y="2873286"/>
            <a:ext cx="3181564" cy="3181564"/>
          </a:xfrm>
          <a:prstGeom prst="rect">
            <a:avLst/>
          </a:prstGeom>
          <a:noFill/>
          <a:ln>
            <a:noFill/>
          </a:ln>
        </p:spPr>
      </p:pic>
      <p:sp>
        <p:nvSpPr>
          <p:cNvPr id="529" name="Google Shape;529;p25"/>
          <p:cNvSpPr txBox="1"/>
          <p:nvPr/>
        </p:nvSpPr>
        <p:spPr>
          <a:xfrm rot="785722">
            <a:off x="8716378" y="2924241"/>
            <a:ext cx="2093281" cy="1443414"/>
          </a:xfrm>
          <a:prstGeom prst="rect">
            <a:avLst/>
          </a:prstGeom>
          <a:noFill/>
          <a:ln>
            <a:noFill/>
          </a:ln>
          <a:scene3d>
            <a:camera prst="isometricOffAxis2Top"/>
            <a:lightRig rig="threePt" dir="t"/>
          </a:scene3d>
        </p:spPr>
        <p:txBody>
          <a:bodyPr spcFirstLastPara="1" wrap="square" lIns="91425" tIns="45700" rIns="91425" bIns="45700" anchor="t" anchorCtr="0">
            <a:normAutofit lnSpcReduction="10000"/>
          </a:bodyPr>
          <a:lstStyle/>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a:solidFill>
                  <a:srgbClr val="323F4F"/>
                </a:solidFill>
                <a:latin typeface="Calibri"/>
                <a:ea typeface="Calibri"/>
                <a:cs typeface="Calibri"/>
                <a:sym typeface="Calibri"/>
              </a:rPr>
              <a:t>Spare-</a:t>
            </a:r>
            <a:endParaRPr/>
          </a:p>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a:solidFill>
                  <a:srgbClr val="323F4F"/>
                </a:solidFill>
                <a:latin typeface="Calibri"/>
                <a:ea typeface="Calibri"/>
                <a:cs typeface="Calibri"/>
                <a:sym typeface="Calibri"/>
              </a:rPr>
              <a:t>katalog</a:t>
            </a:r>
            <a:endParaRPr/>
          </a:p>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a:solidFill>
                  <a:srgbClr val="323F4F"/>
                </a:solidFill>
                <a:latin typeface="Calibri"/>
                <a:ea typeface="Calibri"/>
                <a:cs typeface="Calibri"/>
                <a:sym typeface="Calibri"/>
              </a:rPr>
              <a:t>2026</a:t>
            </a:r>
            <a:endParaRPr/>
          </a:p>
        </p:txBody>
      </p:sp>
      <p:grpSp>
        <p:nvGrpSpPr>
          <p:cNvPr id="530" name="Google Shape;530;p25"/>
          <p:cNvGrpSpPr/>
          <p:nvPr/>
        </p:nvGrpSpPr>
        <p:grpSpPr>
          <a:xfrm>
            <a:off x="7867135" y="0"/>
            <a:ext cx="4324865" cy="2641149"/>
            <a:chOff x="6867015" y="-1"/>
            <a:chExt cx="5324985" cy="3251912"/>
          </a:xfrm>
        </p:grpSpPr>
        <p:sp>
          <p:nvSpPr>
            <p:cNvPr id="531" name="Google Shape;531;p25"/>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32" name="Google Shape;532;p25"/>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33" name="Google Shape;533;p25"/>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34" name="Google Shape;534;p25"/>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35" name="Google Shape;535;p25"/>
          <p:cNvPicPr preferRelativeResize="0"/>
          <p:nvPr/>
        </p:nvPicPr>
        <p:blipFill rotWithShape="1">
          <a:blip r:embed="rId4">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extLst>
      <p:ext uri="{BB962C8B-B14F-4D97-AF65-F5344CB8AC3E}">
        <p14:creationId xmlns:p14="http://schemas.microsoft.com/office/powerpoint/2010/main" val="2691298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grpSp>
        <p:nvGrpSpPr>
          <p:cNvPr id="619" name="Google Shape;619;p80"/>
          <p:cNvGrpSpPr/>
          <p:nvPr/>
        </p:nvGrpSpPr>
        <p:grpSpPr>
          <a:xfrm>
            <a:off x="7867135" y="0"/>
            <a:ext cx="4324865" cy="2641149"/>
            <a:chOff x="6867015" y="-1"/>
            <a:chExt cx="5324985" cy="3251912"/>
          </a:xfrm>
        </p:grpSpPr>
        <p:sp>
          <p:nvSpPr>
            <p:cNvPr id="620" name="Google Shape;620;p8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1" name="Google Shape;621;p8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2" name="Google Shape;622;p8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3" name="Google Shape;623;p8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624" name="Google Shape;624;p8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625" name="Google Shape;625;p80"/>
          <p:cNvSpPr txBox="1">
            <a:spLocks noGrp="1"/>
          </p:cNvSpPr>
          <p:nvPr>
            <p:ph type="title"/>
          </p:nvPr>
        </p:nvSpPr>
        <p:spPr>
          <a:xfrm>
            <a:off x="295383" y="623491"/>
            <a:ext cx="11439417" cy="1634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600" b="1" dirty="0">
                <a:solidFill>
                  <a:schemeClr val="bg2">
                    <a:lumMod val="75000"/>
                  </a:schemeClr>
                </a:solidFill>
                <a:latin typeface="+mn-lt"/>
              </a:rPr>
              <a:t>Uden langsigtede reformer: </a:t>
            </a:r>
            <a:br>
              <a:rPr lang="da-DK" sz="3600" b="1" dirty="0">
                <a:solidFill>
                  <a:schemeClr val="bg2">
                    <a:lumMod val="75000"/>
                  </a:schemeClr>
                </a:solidFill>
                <a:latin typeface="+mn-lt"/>
              </a:rPr>
            </a:br>
            <a:r>
              <a:rPr lang="da-DK" sz="2400" b="1" dirty="0">
                <a:solidFill>
                  <a:schemeClr val="bg2">
                    <a:lumMod val="75000"/>
                  </a:schemeClr>
                </a:solidFill>
                <a:latin typeface="+mn-lt"/>
              </a:rPr>
              <a:t>Næste år starter I ved det sidste forslag i kasserer i år</a:t>
            </a:r>
            <a:endParaRPr sz="3600" b="1" dirty="0">
              <a:solidFill>
                <a:schemeClr val="bg2">
                  <a:lumMod val="75000"/>
                </a:schemeClr>
              </a:solidFill>
              <a:latin typeface="+mn-lt"/>
            </a:endParaRPr>
          </a:p>
        </p:txBody>
      </p:sp>
      <p:pic>
        <p:nvPicPr>
          <p:cNvPr id="626" name="Google Shape;626;p80" descr="Et billede, der indeholder tekst, skærmbillede, Font/skrifttype, nummer/tal&#10;&#10;Automatisk genereret beskrivelse"/>
          <p:cNvPicPr preferRelativeResize="0"/>
          <p:nvPr/>
        </p:nvPicPr>
        <p:blipFill rotWithShape="1">
          <a:blip r:embed="rId4">
            <a:alphaModFix/>
          </a:blip>
          <a:srcRect/>
          <a:stretch/>
        </p:blipFill>
        <p:spPr>
          <a:xfrm>
            <a:off x="3315736" y="3407244"/>
            <a:ext cx="8081006" cy="2520564"/>
          </a:xfrm>
          <a:prstGeom prst="rect">
            <a:avLst/>
          </a:prstGeom>
          <a:noFill/>
          <a:ln>
            <a:noFill/>
          </a:ln>
        </p:spPr>
      </p:pic>
      <p:sp>
        <p:nvSpPr>
          <p:cNvPr id="627" name="Google Shape;627;p80"/>
          <p:cNvSpPr txBox="1"/>
          <p:nvPr/>
        </p:nvSpPr>
        <p:spPr>
          <a:xfrm>
            <a:off x="181964" y="4313583"/>
            <a:ext cx="282239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a-DK" sz="2000" b="1" i="0" u="none" strike="noStrike" cap="none" dirty="0">
                <a:solidFill>
                  <a:srgbClr val="323F4F"/>
                </a:solidFill>
                <a:latin typeface="Calibri"/>
                <a:ea typeface="Calibri"/>
                <a:cs typeface="Calibri"/>
                <a:sym typeface="Calibri"/>
              </a:rPr>
              <a:t>Uden nye reformer, så starter I her næste år</a:t>
            </a:r>
            <a:endParaRPr dirty="0"/>
          </a:p>
        </p:txBody>
      </p:sp>
      <p:cxnSp>
        <p:nvCxnSpPr>
          <p:cNvPr id="628" name="Google Shape;628;p80"/>
          <p:cNvCxnSpPr/>
          <p:nvPr/>
        </p:nvCxnSpPr>
        <p:spPr>
          <a:xfrm rot="10800000" flipH="1">
            <a:off x="2208944" y="4921596"/>
            <a:ext cx="1106792" cy="533982"/>
          </a:xfrm>
          <a:prstGeom prst="straightConnector1">
            <a:avLst/>
          </a:prstGeom>
          <a:noFill/>
          <a:ln w="76200" cap="flat" cmpd="sng">
            <a:solidFill>
              <a:srgbClr val="323F4F"/>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629" name="Google Shape;629;p80"/>
          <p:cNvCxnSpPr/>
          <p:nvPr/>
        </p:nvCxnSpPr>
        <p:spPr>
          <a:xfrm>
            <a:off x="3597318" y="4831807"/>
            <a:ext cx="4798533" cy="0"/>
          </a:xfrm>
          <a:prstGeom prst="straightConnector1">
            <a:avLst/>
          </a:prstGeom>
          <a:noFill/>
          <a:ln w="25400" cap="flat" cmpd="sng">
            <a:solidFill>
              <a:srgbClr val="FF0000"/>
            </a:solidFill>
            <a:prstDash val="solid"/>
            <a:round/>
            <a:headEnd type="none" w="sm" len="sm"/>
            <a:tailEnd type="none" w="sm" len="sm"/>
          </a:ln>
        </p:spPr>
      </p:cxnSp>
      <p:cxnSp>
        <p:nvCxnSpPr>
          <p:cNvPr id="630" name="Google Shape;630;p80"/>
          <p:cNvCxnSpPr/>
          <p:nvPr/>
        </p:nvCxnSpPr>
        <p:spPr>
          <a:xfrm>
            <a:off x="3615824" y="5212337"/>
            <a:ext cx="4798533" cy="0"/>
          </a:xfrm>
          <a:prstGeom prst="straightConnector1">
            <a:avLst/>
          </a:prstGeom>
          <a:noFill/>
          <a:ln w="25400"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117743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par>
                                <p:cTn id="8" presetID="10" presetClass="entr" presetSubtype="0" fill="hold" nodeType="withEffect">
                                  <p:stCondLst>
                                    <p:cond delay="0"/>
                                  </p:stCondLst>
                                  <p:childTnLst>
                                    <p:set>
                                      <p:cBhvr>
                                        <p:cTn id="9" dur="1" fill="hold">
                                          <p:stCondLst>
                                            <p:cond delay="0"/>
                                          </p:stCondLst>
                                        </p:cTn>
                                        <p:tgtEl>
                                          <p:spTgt spid="630"/>
                                        </p:tgtEl>
                                        <p:attrNameLst>
                                          <p:attrName>style.visibility</p:attrName>
                                        </p:attrNameLst>
                                      </p:cBhvr>
                                      <p:to>
                                        <p:strVal val="visible"/>
                                      </p:to>
                                    </p:set>
                                    <p:animEffect transition="in" filter="fade">
                                      <p:cBhvr>
                                        <p:cTn id="10" dur="500"/>
                                        <p:tgtEl>
                                          <p:spTgt spid="6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28"/>
                                        </p:tgtEl>
                                        <p:attrNameLst>
                                          <p:attrName>style.visibility</p:attrName>
                                        </p:attrNameLst>
                                      </p:cBhvr>
                                      <p:to>
                                        <p:strVal val="visible"/>
                                      </p:to>
                                    </p:set>
                                    <p:animEffect transition="in" filter="fade">
                                      <p:cBhvr>
                                        <p:cTn id="15" dur="500"/>
                                        <p:tgtEl>
                                          <p:spTgt spid="628"/>
                                        </p:tgtEl>
                                      </p:cBhvr>
                                    </p:animEffect>
                                  </p:childTnLst>
                                </p:cTn>
                              </p:par>
                              <p:par>
                                <p:cTn id="16" presetID="10" presetClass="entr" presetSubtype="0" fill="hold" nodeType="withEffect">
                                  <p:stCondLst>
                                    <p:cond delay="0"/>
                                  </p:stCondLst>
                                  <p:childTnLst>
                                    <p:set>
                                      <p:cBhvr>
                                        <p:cTn id="17" dur="1" fill="hold">
                                          <p:stCondLst>
                                            <p:cond delay="0"/>
                                          </p:stCondLst>
                                        </p:cTn>
                                        <p:tgtEl>
                                          <p:spTgt spid="627"/>
                                        </p:tgtEl>
                                        <p:attrNameLst>
                                          <p:attrName>style.visibility</p:attrName>
                                        </p:attrNameLst>
                                      </p:cBhvr>
                                      <p:to>
                                        <p:strVal val="visible"/>
                                      </p:to>
                                    </p:set>
                                    <p:animEffect transition="in" filter="fade">
                                      <p:cBhvr>
                                        <p:cTn id="18" dur="500"/>
                                        <p:tgtEl>
                                          <p:spTgt spid="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0"/>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ts val="4800"/>
              <a:buFont typeface="Calibri"/>
              <a:buNone/>
            </a:pPr>
            <a:r>
              <a:rPr lang="da-DK" sz="4800" b="1" dirty="0">
                <a:solidFill>
                  <a:schemeClr val="bg2">
                    <a:lumMod val="75000"/>
                  </a:schemeClr>
                </a:solidFill>
              </a:rPr>
              <a:t>Tre faser i genopret af</a:t>
            </a:r>
            <a:br>
              <a:rPr lang="da-DK" sz="4800" b="1" dirty="0">
                <a:solidFill>
                  <a:schemeClr val="bg2">
                    <a:lumMod val="75000"/>
                  </a:schemeClr>
                </a:solidFill>
              </a:rPr>
            </a:br>
            <a:r>
              <a:rPr lang="da-DK" sz="4800" b="1" dirty="0">
                <a:solidFill>
                  <a:schemeClr val="bg2">
                    <a:lumMod val="75000"/>
                  </a:schemeClr>
                </a:solidFill>
              </a:rPr>
              <a:t>kommuner</a:t>
            </a:r>
            <a:endParaRPr dirty="0">
              <a:solidFill>
                <a:schemeClr val="bg2">
                  <a:lumMod val="75000"/>
                </a:schemeClr>
              </a:solidFill>
            </a:endParaRPr>
          </a:p>
        </p:txBody>
      </p:sp>
      <p:grpSp>
        <p:nvGrpSpPr>
          <p:cNvPr id="600" name="Google Shape;600;p30"/>
          <p:cNvGrpSpPr/>
          <p:nvPr/>
        </p:nvGrpSpPr>
        <p:grpSpPr>
          <a:xfrm>
            <a:off x="7867135" y="0"/>
            <a:ext cx="4324865" cy="2641149"/>
            <a:chOff x="6867015" y="-1"/>
            <a:chExt cx="5324985" cy="3251912"/>
          </a:xfrm>
        </p:grpSpPr>
        <p:sp>
          <p:nvSpPr>
            <p:cNvPr id="601" name="Google Shape;601;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2" name="Google Shape;602;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3" name="Google Shape;603;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4" name="Google Shape;604;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605" name="Google Shape;605;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606" name="Google Shape;606;p30"/>
          <p:cNvSpPr txBox="1"/>
          <p:nvPr/>
        </p:nvSpPr>
        <p:spPr>
          <a:xfrm>
            <a:off x="1025100" y="2199384"/>
            <a:ext cx="8603006" cy="266604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1CAECCBD-6755-87AF-0405-23ADF164EBE4}"/>
              </a:ext>
            </a:extLst>
          </p:cNvPr>
          <p:cNvGraphicFramePr/>
          <p:nvPr>
            <p:extLst>
              <p:ext uri="{D42A27DB-BD31-4B8C-83A1-F6EECF244321}">
                <p14:modId xmlns:p14="http://schemas.microsoft.com/office/powerpoint/2010/main" val="2863976002"/>
              </p:ext>
            </p:extLst>
          </p:nvPr>
        </p:nvGraphicFramePr>
        <p:xfrm>
          <a:off x="621311" y="2474686"/>
          <a:ext cx="10112003" cy="2005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Højrepil 2">
            <a:extLst>
              <a:ext uri="{FF2B5EF4-FFF2-40B4-BE49-F238E27FC236}">
                <a16:creationId xmlns:a16="http://schemas.microsoft.com/office/drawing/2014/main" id="{EE312059-72F0-5D5E-B129-21E51799D089}"/>
              </a:ext>
            </a:extLst>
          </p:cNvPr>
          <p:cNvSpPr/>
          <p:nvPr/>
        </p:nvSpPr>
        <p:spPr>
          <a:xfrm>
            <a:off x="621310" y="1800136"/>
            <a:ext cx="6660799" cy="9140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Konsolider ny og ansvarlig adfærd hos alle</a:t>
            </a:r>
          </a:p>
        </p:txBody>
      </p:sp>
      <p:sp>
        <p:nvSpPr>
          <p:cNvPr id="4" name="Højrepil 3">
            <a:extLst>
              <a:ext uri="{FF2B5EF4-FFF2-40B4-BE49-F238E27FC236}">
                <a16:creationId xmlns:a16="http://schemas.microsoft.com/office/drawing/2014/main" id="{87843B4D-AB37-3624-89E9-C4DB9E10A6E9}"/>
              </a:ext>
            </a:extLst>
          </p:cNvPr>
          <p:cNvSpPr/>
          <p:nvPr/>
        </p:nvSpPr>
        <p:spPr>
          <a:xfrm>
            <a:off x="3620597" y="4836495"/>
            <a:ext cx="3933991" cy="18010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Byråd/direktion: Forbered proces for store tværgående reformer</a:t>
            </a:r>
          </a:p>
        </p:txBody>
      </p:sp>
      <p:sp>
        <p:nvSpPr>
          <p:cNvPr id="5" name="Højrepil 4">
            <a:extLst>
              <a:ext uri="{FF2B5EF4-FFF2-40B4-BE49-F238E27FC236}">
                <a16:creationId xmlns:a16="http://schemas.microsoft.com/office/drawing/2014/main" id="{330E5C23-B2B6-42BA-052B-398E35253563}"/>
              </a:ext>
            </a:extLst>
          </p:cNvPr>
          <p:cNvSpPr/>
          <p:nvPr/>
        </p:nvSpPr>
        <p:spPr>
          <a:xfrm>
            <a:off x="7867135" y="5088530"/>
            <a:ext cx="3699622" cy="14505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Gennemfør store tværgående reformer</a:t>
            </a:r>
          </a:p>
        </p:txBody>
      </p:sp>
      <p:sp>
        <p:nvSpPr>
          <p:cNvPr id="6" name="Tekstfelt 5">
            <a:extLst>
              <a:ext uri="{FF2B5EF4-FFF2-40B4-BE49-F238E27FC236}">
                <a16:creationId xmlns:a16="http://schemas.microsoft.com/office/drawing/2014/main" id="{1E631D60-551F-1651-561D-22C0D726C429}"/>
              </a:ext>
            </a:extLst>
          </p:cNvPr>
          <p:cNvSpPr txBox="1"/>
          <p:nvPr/>
        </p:nvSpPr>
        <p:spPr>
          <a:xfrm>
            <a:off x="239486" y="4376057"/>
            <a:ext cx="1553028" cy="307777"/>
          </a:xfrm>
          <a:prstGeom prst="rect">
            <a:avLst/>
          </a:prstGeom>
          <a:noFill/>
        </p:spPr>
        <p:txBody>
          <a:bodyPr wrap="square" rtlCol="0">
            <a:spAutoFit/>
          </a:bodyPr>
          <a:lstStyle/>
          <a:p>
            <a:r>
              <a:rPr lang="da-DK" dirty="0"/>
              <a:t>Foråret 2023</a:t>
            </a:r>
          </a:p>
        </p:txBody>
      </p:sp>
      <p:sp>
        <p:nvSpPr>
          <p:cNvPr id="7" name="Tekstfelt 6">
            <a:extLst>
              <a:ext uri="{FF2B5EF4-FFF2-40B4-BE49-F238E27FC236}">
                <a16:creationId xmlns:a16="http://schemas.microsoft.com/office/drawing/2014/main" id="{4962456D-8652-1CD0-AD46-E535BCF89209}"/>
              </a:ext>
            </a:extLst>
          </p:cNvPr>
          <p:cNvSpPr txBox="1"/>
          <p:nvPr/>
        </p:nvSpPr>
        <p:spPr>
          <a:xfrm>
            <a:off x="3597780" y="4387778"/>
            <a:ext cx="1553028" cy="307777"/>
          </a:xfrm>
          <a:prstGeom prst="rect">
            <a:avLst/>
          </a:prstGeom>
          <a:noFill/>
        </p:spPr>
        <p:txBody>
          <a:bodyPr wrap="square" rtlCol="0">
            <a:spAutoFit/>
          </a:bodyPr>
          <a:lstStyle/>
          <a:p>
            <a:r>
              <a:rPr lang="da-DK" dirty="0"/>
              <a:t>Foråret 2024</a:t>
            </a:r>
          </a:p>
        </p:txBody>
      </p:sp>
      <p:sp>
        <p:nvSpPr>
          <p:cNvPr id="8" name="Tekstfelt 7">
            <a:extLst>
              <a:ext uri="{FF2B5EF4-FFF2-40B4-BE49-F238E27FC236}">
                <a16:creationId xmlns:a16="http://schemas.microsoft.com/office/drawing/2014/main" id="{4620C3BC-231F-D6B7-F7C4-FD44E553F2C8}"/>
              </a:ext>
            </a:extLst>
          </p:cNvPr>
          <p:cNvSpPr txBox="1"/>
          <p:nvPr/>
        </p:nvSpPr>
        <p:spPr>
          <a:xfrm>
            <a:off x="7109196" y="4387778"/>
            <a:ext cx="1553028" cy="307777"/>
          </a:xfrm>
          <a:prstGeom prst="rect">
            <a:avLst/>
          </a:prstGeom>
          <a:noFill/>
        </p:spPr>
        <p:txBody>
          <a:bodyPr wrap="square" rtlCol="0">
            <a:spAutoFit/>
          </a:bodyPr>
          <a:lstStyle/>
          <a:p>
            <a:r>
              <a:rPr lang="da-DK" dirty="0"/>
              <a:t>Foråret 2025</a:t>
            </a:r>
          </a:p>
        </p:txBody>
      </p:sp>
      <p:sp>
        <p:nvSpPr>
          <p:cNvPr id="9" name="Tekstfelt 8">
            <a:extLst>
              <a:ext uri="{FF2B5EF4-FFF2-40B4-BE49-F238E27FC236}">
                <a16:creationId xmlns:a16="http://schemas.microsoft.com/office/drawing/2014/main" id="{FCECC5C7-3419-6422-F891-02E4E0D69268}"/>
              </a:ext>
            </a:extLst>
          </p:cNvPr>
          <p:cNvSpPr txBox="1"/>
          <p:nvPr/>
        </p:nvSpPr>
        <p:spPr>
          <a:xfrm>
            <a:off x="9765311" y="4387777"/>
            <a:ext cx="1553028" cy="307777"/>
          </a:xfrm>
          <a:prstGeom prst="rect">
            <a:avLst/>
          </a:prstGeom>
          <a:noFill/>
        </p:spPr>
        <p:txBody>
          <a:bodyPr wrap="square" rtlCol="0">
            <a:spAutoFit/>
          </a:bodyPr>
          <a:lstStyle/>
          <a:p>
            <a:r>
              <a:rPr lang="da-DK" dirty="0"/>
              <a:t>Foråret 2026</a:t>
            </a:r>
          </a:p>
        </p:txBody>
      </p:sp>
      <p:sp>
        <p:nvSpPr>
          <p:cNvPr id="10" name="Google Shape;606;p30">
            <a:extLst>
              <a:ext uri="{FF2B5EF4-FFF2-40B4-BE49-F238E27FC236}">
                <a16:creationId xmlns:a16="http://schemas.microsoft.com/office/drawing/2014/main" id="{5042104B-1398-3C92-B77A-F8592E69A497}"/>
              </a:ext>
            </a:extLst>
          </p:cNvPr>
          <p:cNvSpPr txBox="1"/>
          <p:nvPr/>
        </p:nvSpPr>
        <p:spPr>
          <a:xfrm>
            <a:off x="1025099" y="2163628"/>
            <a:ext cx="8603006" cy="266604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graphicFrame>
        <p:nvGraphicFramePr>
          <p:cNvPr id="11" name="Diagram 10">
            <a:extLst>
              <a:ext uri="{FF2B5EF4-FFF2-40B4-BE49-F238E27FC236}">
                <a16:creationId xmlns:a16="http://schemas.microsoft.com/office/drawing/2014/main" id="{BB721DA1-25BC-DE8C-52BD-18CB93B6A639}"/>
              </a:ext>
            </a:extLst>
          </p:cNvPr>
          <p:cNvGraphicFramePr/>
          <p:nvPr>
            <p:extLst>
              <p:ext uri="{D42A27DB-BD31-4B8C-83A1-F6EECF244321}">
                <p14:modId xmlns:p14="http://schemas.microsoft.com/office/powerpoint/2010/main" val="2863976002"/>
              </p:ext>
            </p:extLst>
          </p:nvPr>
        </p:nvGraphicFramePr>
        <p:xfrm>
          <a:off x="621310" y="2438930"/>
          <a:ext cx="10112003" cy="20054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388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500"/>
                                        <p:tgtEl>
                                          <p:spTgt spid="60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0"/>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800"/>
              <a:buFont typeface="Calibri"/>
              <a:buNone/>
            </a:pPr>
            <a:r>
              <a:rPr lang="da-DK" sz="4800" b="1" dirty="0">
                <a:solidFill>
                  <a:schemeClr val="bg2">
                    <a:lumMod val="75000"/>
                  </a:schemeClr>
                </a:solidFill>
                <a:latin typeface="Calibri"/>
                <a:ea typeface="Calibri"/>
                <a:cs typeface="Calibri"/>
                <a:sym typeface="Calibri"/>
              </a:rPr>
              <a:t>Eksempler på store reformer</a:t>
            </a:r>
            <a:endParaRPr dirty="0">
              <a:solidFill>
                <a:schemeClr val="bg2">
                  <a:lumMod val="75000"/>
                </a:schemeClr>
              </a:solidFill>
            </a:endParaRPr>
          </a:p>
        </p:txBody>
      </p:sp>
      <p:grpSp>
        <p:nvGrpSpPr>
          <p:cNvPr id="600" name="Google Shape;600;p30"/>
          <p:cNvGrpSpPr/>
          <p:nvPr/>
        </p:nvGrpSpPr>
        <p:grpSpPr>
          <a:xfrm>
            <a:off x="7867135" y="0"/>
            <a:ext cx="4324865" cy="2641149"/>
            <a:chOff x="6867015" y="-1"/>
            <a:chExt cx="5324985" cy="3251912"/>
          </a:xfrm>
        </p:grpSpPr>
        <p:sp>
          <p:nvSpPr>
            <p:cNvPr id="601" name="Google Shape;601;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2" name="Google Shape;602;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3" name="Google Shape;603;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4" name="Google Shape;604;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605" name="Google Shape;605;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606" name="Google Shape;606;p30"/>
          <p:cNvSpPr txBox="1"/>
          <p:nvPr/>
        </p:nvSpPr>
        <p:spPr>
          <a:xfrm>
            <a:off x="868193" y="2296020"/>
            <a:ext cx="11323807" cy="412548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r>
              <a:rPr lang="da-DK" sz="2400" b="1" dirty="0">
                <a:solidFill>
                  <a:schemeClr val="bg2">
                    <a:lumMod val="75000"/>
                  </a:schemeClr>
                </a:solidFill>
                <a:latin typeface="Calibri"/>
                <a:ea typeface="Calibri"/>
                <a:cs typeface="Calibri"/>
                <a:sym typeface="Calibri"/>
              </a:rPr>
              <a:t>Indkøbspolitik – der bliver overholdt af alle</a:t>
            </a: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r>
              <a:rPr lang="da-DK" sz="2400" b="1" dirty="0">
                <a:solidFill>
                  <a:schemeClr val="bg2">
                    <a:lumMod val="75000"/>
                  </a:schemeClr>
                </a:solidFill>
                <a:latin typeface="Calibri"/>
                <a:ea typeface="Calibri"/>
                <a:cs typeface="Calibri"/>
                <a:sym typeface="Calibri"/>
              </a:rPr>
              <a:t>Optimering af distrikter for skoler, daginstitutioner og ældrepleje</a:t>
            </a: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r>
              <a:rPr lang="da-DK" sz="2400" b="1" dirty="0">
                <a:solidFill>
                  <a:schemeClr val="bg2">
                    <a:lumMod val="75000"/>
                  </a:schemeClr>
                </a:solidFill>
                <a:latin typeface="Calibri"/>
                <a:ea typeface="Calibri"/>
                <a:cs typeface="Calibri"/>
                <a:sym typeface="Calibri"/>
              </a:rPr>
              <a:t>Arealoptimering af kommune bygninger (administration, kulturhuse, idrætshaller osv.)</a:t>
            </a: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r>
              <a:rPr lang="da-DK" sz="2400" b="1" i="0" u="none" strike="noStrike" cap="none" dirty="0">
                <a:solidFill>
                  <a:schemeClr val="bg2">
                    <a:lumMod val="75000"/>
                  </a:schemeClr>
                </a:solidFill>
                <a:latin typeface="Calibri"/>
                <a:ea typeface="Calibri"/>
                <a:cs typeface="Calibri"/>
                <a:sym typeface="Calibri"/>
              </a:rPr>
              <a:t>Digitalisering af arbejdsgange</a:t>
            </a: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r>
              <a:rPr lang="da-DK" sz="2400" b="1" dirty="0">
                <a:solidFill>
                  <a:schemeClr val="bg2">
                    <a:lumMod val="75000"/>
                  </a:schemeClr>
                </a:solidFill>
                <a:latin typeface="Calibri"/>
                <a:ea typeface="Calibri"/>
                <a:cs typeface="Calibri"/>
                <a:sym typeface="Calibri"/>
              </a:rPr>
              <a:t>Mere effektiv organisering (væk med rockwool-lag, lad institutionslederne lede)</a:t>
            </a:r>
          </a:p>
          <a:p>
            <a:pPr marL="342900" lvl="0" indent="-342900">
              <a:lnSpc>
                <a:spcPct val="115000"/>
              </a:lnSpc>
              <a:spcBef>
                <a:spcPts val="1000"/>
              </a:spcBef>
              <a:buClr>
                <a:schemeClr val="dk1"/>
              </a:buClr>
              <a:buSzPts val="2800"/>
              <a:buFont typeface="Arial" panose="020B0604020202020204" pitchFamily="34" charset="0"/>
              <a:buChar char="•"/>
            </a:pPr>
            <a:r>
              <a:rPr lang="da-DK" sz="2400" b="1" dirty="0">
                <a:solidFill>
                  <a:srgbClr val="323F4F"/>
                </a:solidFill>
                <a:latin typeface="Calibri"/>
                <a:ea typeface="Calibri"/>
                <a:cs typeface="Calibri"/>
                <a:sym typeface="Calibri"/>
              </a:rPr>
              <a:t>Effektiv implementering af folkeskole-, ældre- og handicapreform</a:t>
            </a:r>
          </a:p>
          <a:p>
            <a:pPr lvl="0">
              <a:lnSpc>
                <a:spcPct val="115000"/>
              </a:lnSpc>
              <a:spcBef>
                <a:spcPts val="1000"/>
              </a:spcBef>
              <a:buClr>
                <a:schemeClr val="dk1"/>
              </a:buClr>
              <a:buSzPts val="2800"/>
            </a:pPr>
            <a:endParaRPr lang="da-DK" sz="2400" b="1" dirty="0">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endParaRPr lang="da-DK" sz="2400" b="1" dirty="0">
              <a:solidFill>
                <a:schemeClr val="bg2">
                  <a:lumMod val="75000"/>
                </a:schemeClr>
              </a:solidFill>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endParaRPr lang="da-DK" sz="2400" b="1" i="0" u="none" strike="noStrike" cap="none" dirty="0">
              <a:solidFill>
                <a:schemeClr val="bg2">
                  <a:lumMod val="75000"/>
                </a:schemeClr>
              </a:solidFill>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endParaRPr lang="da-DK" sz="2400" b="1" dirty="0">
              <a:solidFill>
                <a:schemeClr val="bg2">
                  <a:lumMod val="75000"/>
                </a:schemeClr>
              </a:solidFill>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endParaRPr lang="da-DK" sz="2400" b="1" i="0" u="none" strike="noStrike" cap="none" dirty="0">
              <a:solidFill>
                <a:schemeClr val="bg2">
                  <a:lumMod val="75000"/>
                </a:schemeClr>
              </a:solidFill>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2800"/>
              <a:buFont typeface="Arial" panose="020B0604020202020204" pitchFamily="34" charset="0"/>
              <a:buChar char="•"/>
            </a:pPr>
            <a:endParaRPr lang="da-DK" sz="2400" b="1" i="0" u="none" strike="noStrike" cap="none" dirty="0">
              <a:solidFill>
                <a:schemeClr val="bg2">
                  <a:lumMod val="75000"/>
                </a:schemeClr>
              </a:solidFill>
              <a:latin typeface="Calibri"/>
              <a:ea typeface="Calibri"/>
              <a:cs typeface="Calibri"/>
              <a:sym typeface="Calibri"/>
            </a:endParaRPr>
          </a:p>
          <a:p>
            <a:pPr marL="457200" marR="0" lvl="0" indent="-457200" algn="l" rtl="0">
              <a:lnSpc>
                <a:spcPct val="115000"/>
              </a:lnSpc>
              <a:spcBef>
                <a:spcPts val="1000"/>
              </a:spcBef>
              <a:spcAft>
                <a:spcPts val="0"/>
              </a:spcAft>
              <a:buClr>
                <a:schemeClr val="dk1"/>
              </a:buClr>
              <a:buSzPts val="2800"/>
              <a:buFont typeface="Arial" panose="020B0604020202020204" pitchFamily="34" charset="0"/>
              <a:buChar char="•"/>
            </a:pPr>
            <a:endParaRPr sz="2400" b="1" i="0" u="none" strike="noStrike" cap="none" dirty="0">
              <a:solidFill>
                <a:schemeClr val="bg2">
                  <a:lumMod val="75000"/>
                </a:schemeClr>
              </a:solidFill>
              <a:latin typeface="Calibri"/>
              <a:ea typeface="Calibri"/>
              <a:cs typeface="Calibri"/>
              <a:sym typeface="Calibri"/>
            </a:endParaRPr>
          </a:p>
          <a:p>
            <a:pPr marL="457200" marR="0" lvl="0" indent="-457200" algn="l" rtl="0">
              <a:lnSpc>
                <a:spcPct val="115000"/>
              </a:lnSpc>
              <a:spcBef>
                <a:spcPts val="1000"/>
              </a:spcBef>
              <a:spcAft>
                <a:spcPts val="0"/>
              </a:spcAft>
              <a:buClr>
                <a:schemeClr val="dk1"/>
              </a:buClr>
              <a:buSzPts val="2800"/>
              <a:buFont typeface="Arial" panose="020B0604020202020204" pitchFamily="34" charset="0"/>
              <a:buChar char="•"/>
            </a:pPr>
            <a:endParaRPr sz="2400" b="1" i="0" u="none" strike="noStrike" cap="none" dirty="0">
              <a:solidFill>
                <a:schemeClr val="bg2">
                  <a:lumMod val="75000"/>
                </a:schemeClr>
              </a:solidFill>
              <a:latin typeface="Calibri"/>
              <a:ea typeface="Calibri"/>
              <a:cs typeface="Calibri"/>
              <a:sym typeface="Calibri"/>
            </a:endParaRPr>
          </a:p>
          <a:p>
            <a:pPr marL="457200" marR="0" lvl="0" indent="-457200" algn="l" rtl="0">
              <a:lnSpc>
                <a:spcPct val="115000"/>
              </a:lnSpc>
              <a:spcBef>
                <a:spcPts val="1000"/>
              </a:spcBef>
              <a:spcAft>
                <a:spcPts val="0"/>
              </a:spcAft>
              <a:buClr>
                <a:schemeClr val="dk1"/>
              </a:buClr>
              <a:buSzPts val="2800"/>
              <a:buFont typeface="Arial" panose="020B0604020202020204" pitchFamily="34" charset="0"/>
              <a:buChar char="•"/>
            </a:pPr>
            <a:endParaRPr sz="2400" b="1" i="0" u="none" strike="noStrike" cap="none" dirty="0">
              <a:solidFill>
                <a:schemeClr val="bg2">
                  <a:lumMod val="75000"/>
                </a:schemeClr>
              </a:solidFill>
              <a:latin typeface="Calibri"/>
              <a:ea typeface="Calibri"/>
              <a:cs typeface="Calibri"/>
              <a:sym typeface="Calibri"/>
            </a:endParaRPr>
          </a:p>
        </p:txBody>
      </p:sp>
    </p:spTree>
    <p:extLst>
      <p:ext uri="{BB962C8B-B14F-4D97-AF65-F5344CB8AC3E}">
        <p14:creationId xmlns:p14="http://schemas.microsoft.com/office/powerpoint/2010/main" val="25076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500"/>
                                        <p:tgtEl>
                                          <p:spTgt spid="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3"/>
          <p:cNvSpPr txBox="1">
            <a:spLocks noGrp="1"/>
          </p:cNvSpPr>
          <p:nvPr>
            <p:ph type="title"/>
          </p:nvPr>
        </p:nvSpPr>
        <p:spPr>
          <a:xfrm>
            <a:off x="555160" y="947754"/>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2027 kan blive kaosår: </a:t>
            </a:r>
            <a:endParaRPr/>
          </a:p>
        </p:txBody>
      </p:sp>
      <p:grpSp>
        <p:nvGrpSpPr>
          <p:cNvPr id="496" name="Google Shape;496;p23"/>
          <p:cNvGrpSpPr/>
          <p:nvPr/>
        </p:nvGrpSpPr>
        <p:grpSpPr>
          <a:xfrm>
            <a:off x="7867135" y="0"/>
            <a:ext cx="4324865" cy="2641149"/>
            <a:chOff x="6867015" y="-1"/>
            <a:chExt cx="5324985" cy="3251912"/>
          </a:xfrm>
        </p:grpSpPr>
        <p:sp>
          <p:nvSpPr>
            <p:cNvPr id="497" name="Google Shape;497;p23"/>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98" name="Google Shape;498;p23"/>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99" name="Google Shape;499;p23"/>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00" name="Google Shape;500;p23"/>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01" name="Google Shape;501;p23"/>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02" name="Google Shape;502;p23"/>
          <p:cNvSpPr txBox="1"/>
          <p:nvPr/>
        </p:nvSpPr>
        <p:spPr>
          <a:xfrm>
            <a:off x="1170431" y="1773100"/>
            <a:ext cx="8603006" cy="4114498"/>
          </a:xfrm>
          <a:prstGeom prst="rect">
            <a:avLst/>
          </a:prstGeom>
          <a:noFill/>
          <a:ln>
            <a:noFill/>
          </a:ln>
        </p:spPr>
        <p:txBody>
          <a:bodyPr spcFirstLastPara="1" wrap="square" lIns="91425" tIns="45700" rIns="91425" bIns="45700" anchor="t" anchorCtr="0">
            <a:noAutofit/>
          </a:bodyPr>
          <a:lstStyle/>
          <a:p>
            <a:pPr marL="342900" marR="0" lvl="0" indent="-165100" algn="l" rtl="0">
              <a:lnSpc>
                <a:spcPct val="150000"/>
              </a:lnSpc>
              <a:spcBef>
                <a:spcPts val="1000"/>
              </a:spcBef>
              <a:spcAft>
                <a:spcPts val="0"/>
              </a:spcAft>
              <a:buClr>
                <a:schemeClr val="dk1"/>
              </a:buClr>
              <a:buSzPts val="2800"/>
              <a:buFont typeface="Arial"/>
              <a:buNone/>
            </a:pPr>
            <a:endParaRPr sz="3200" b="1" i="0" u="none" strike="noStrike" cap="none">
              <a:solidFill>
                <a:srgbClr val="323F4F"/>
              </a:solidFill>
              <a:latin typeface="Calibri"/>
              <a:ea typeface="Calibri"/>
              <a:cs typeface="Calibri"/>
              <a:sym typeface="Calibri"/>
            </a:endParaRPr>
          </a:p>
          <a:p>
            <a:pPr marL="342900" marR="0" lvl="0" indent="-342900" algn="l" rtl="0">
              <a:lnSpc>
                <a:spcPct val="150000"/>
              </a:lnSpc>
              <a:spcBef>
                <a:spcPts val="1000"/>
              </a:spcBef>
              <a:spcAft>
                <a:spcPts val="0"/>
              </a:spcAft>
              <a:buClr>
                <a:srgbClr val="323F4F"/>
              </a:buClr>
              <a:buSzPts val="2800"/>
              <a:buFont typeface="Arial"/>
              <a:buChar char="●"/>
            </a:pPr>
            <a:r>
              <a:rPr lang="da-DK" sz="3200" b="1" i="0" u="none" strike="noStrike" cap="none">
                <a:solidFill>
                  <a:srgbClr val="323F4F"/>
                </a:solidFill>
                <a:latin typeface="Calibri"/>
                <a:ea typeface="Calibri"/>
                <a:cs typeface="Calibri"/>
                <a:sym typeface="Calibri"/>
              </a:rPr>
              <a:t>Fareelementer de frem mod 2027:</a:t>
            </a:r>
            <a:endParaRPr sz="3200" b="1" i="0" u="none" strike="noStrike" cap="none">
              <a:solidFill>
                <a:srgbClr val="323F4F"/>
              </a:solidFill>
              <a:latin typeface="Calibri"/>
              <a:ea typeface="Calibri"/>
              <a:cs typeface="Calibri"/>
              <a:sym typeface="Calibri"/>
            </a:endParaRPr>
          </a:p>
          <a:p>
            <a:pPr marL="685800" marR="0" lvl="1" indent="-228600" algn="l" rtl="0">
              <a:lnSpc>
                <a:spcPct val="150000"/>
              </a:lnSpc>
              <a:spcBef>
                <a:spcPts val="500"/>
              </a:spcBef>
              <a:spcAft>
                <a:spcPts val="0"/>
              </a:spcAft>
              <a:buClr>
                <a:srgbClr val="323F4F"/>
              </a:buClr>
              <a:buSzPts val="2000"/>
              <a:buFont typeface="Arial"/>
              <a:buChar char="•"/>
            </a:pPr>
            <a:r>
              <a:rPr lang="da-DK" sz="2400" b="1" i="0" u="none" strike="noStrike" cap="none">
                <a:solidFill>
                  <a:srgbClr val="323F4F"/>
                </a:solidFill>
                <a:latin typeface="Calibri"/>
                <a:ea typeface="Calibri"/>
                <a:cs typeface="Calibri"/>
                <a:sym typeface="Calibri"/>
              </a:rPr>
              <a:t>Efterregulering af grundskyld </a:t>
            </a:r>
            <a:endParaRPr sz="2000" b="0" i="0" u="none" strike="noStrike" cap="none">
              <a:solidFill>
                <a:schemeClr val="dk1"/>
              </a:solidFill>
              <a:latin typeface="Arial"/>
              <a:ea typeface="Arial"/>
              <a:cs typeface="Arial"/>
              <a:sym typeface="Arial"/>
            </a:endParaRPr>
          </a:p>
          <a:p>
            <a:pPr marL="685800" marR="0" lvl="1" indent="-228600" algn="l" rtl="0">
              <a:lnSpc>
                <a:spcPct val="150000"/>
              </a:lnSpc>
              <a:spcBef>
                <a:spcPts val="500"/>
              </a:spcBef>
              <a:spcAft>
                <a:spcPts val="0"/>
              </a:spcAft>
              <a:buClr>
                <a:srgbClr val="323F4F"/>
              </a:buClr>
              <a:buSzPts val="2000"/>
              <a:buFont typeface="Arial"/>
              <a:buChar char="•"/>
            </a:pPr>
            <a:r>
              <a:rPr lang="da-DK" sz="2400" b="1" i="0" u="none" strike="noStrike" cap="none">
                <a:solidFill>
                  <a:srgbClr val="323F4F"/>
                </a:solidFill>
                <a:latin typeface="Calibri"/>
                <a:ea typeface="Calibri"/>
                <a:cs typeface="Calibri"/>
                <a:sym typeface="Calibri"/>
              </a:rPr>
              <a:t>Selvbudgettering </a:t>
            </a:r>
            <a:endParaRPr sz="2000" b="0" i="0" u="none" strike="noStrike" cap="none">
              <a:solidFill>
                <a:schemeClr val="dk1"/>
              </a:solidFill>
              <a:latin typeface="Arial"/>
              <a:ea typeface="Arial"/>
              <a:cs typeface="Arial"/>
              <a:sym typeface="Arial"/>
            </a:endParaRPr>
          </a:p>
          <a:p>
            <a:pPr marL="685800" marR="0" lvl="1" indent="-228600" algn="l" rtl="0">
              <a:lnSpc>
                <a:spcPct val="150000"/>
              </a:lnSpc>
              <a:spcBef>
                <a:spcPts val="500"/>
              </a:spcBef>
              <a:spcAft>
                <a:spcPts val="0"/>
              </a:spcAft>
              <a:buClr>
                <a:srgbClr val="323F4F"/>
              </a:buClr>
              <a:buSzPts val="2000"/>
              <a:buFont typeface="Arial"/>
              <a:buChar char="•"/>
            </a:pPr>
            <a:r>
              <a:rPr lang="da-DK" sz="2400" b="1" i="0" u="none" strike="noStrike" cap="none">
                <a:solidFill>
                  <a:srgbClr val="323F4F"/>
                </a:solidFill>
                <a:latin typeface="Calibri"/>
                <a:ea typeface="Calibri"/>
                <a:cs typeface="Calibri"/>
                <a:sym typeface="Calibri"/>
              </a:rPr>
              <a:t>Akkumulerede skattesanktioner</a:t>
            </a:r>
            <a:endParaRPr sz="2000" b="0" i="0" u="none" strike="noStrike" cap="none">
              <a:solidFill>
                <a:schemeClr val="dk1"/>
              </a:solidFill>
              <a:latin typeface="Arial"/>
              <a:ea typeface="Arial"/>
              <a:cs typeface="Arial"/>
              <a:sym typeface="Arial"/>
            </a:endParaRPr>
          </a:p>
          <a:p>
            <a:pPr marL="685800" marR="0" lvl="1" indent="-228600" algn="l" rtl="0">
              <a:lnSpc>
                <a:spcPct val="150000"/>
              </a:lnSpc>
              <a:spcBef>
                <a:spcPts val="500"/>
              </a:spcBef>
              <a:spcAft>
                <a:spcPts val="0"/>
              </a:spcAft>
              <a:buClr>
                <a:srgbClr val="323F4F"/>
              </a:buClr>
              <a:buSzPts val="2000"/>
              <a:buFont typeface="Arial"/>
              <a:buChar char="•"/>
            </a:pPr>
            <a:r>
              <a:rPr lang="da-DK" sz="2400" b="1" i="0" u="none" strike="noStrike" cap="none">
                <a:solidFill>
                  <a:srgbClr val="323F4F"/>
                </a:solidFill>
                <a:latin typeface="Calibri"/>
                <a:ea typeface="Calibri"/>
                <a:cs typeface="Calibri"/>
                <a:sym typeface="Calibri"/>
              </a:rPr>
              <a:t>Akkumulerede skævheder i udligningssystemet</a:t>
            </a:r>
            <a:endParaRPr sz="2000" b="0" i="0" u="none" strike="noStrike" cap="none">
              <a:solidFill>
                <a:schemeClr val="dk1"/>
              </a:solidFill>
              <a:latin typeface="Arial"/>
              <a:ea typeface="Arial"/>
              <a:cs typeface="Arial"/>
              <a:sym typeface="Arial"/>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pic>
        <p:nvPicPr>
          <p:cNvPr id="503" name="Google Shape;503;p23" descr="Tandhjul kontur"/>
          <p:cNvPicPr preferRelativeResize="0"/>
          <p:nvPr/>
        </p:nvPicPr>
        <p:blipFill rotWithShape="1">
          <a:blip r:embed="rId4">
            <a:alphaModFix/>
          </a:blip>
          <a:srcRect/>
          <a:stretch/>
        </p:blipFill>
        <p:spPr>
          <a:xfrm>
            <a:off x="9317864" y="4281850"/>
            <a:ext cx="1504950" cy="1504950"/>
          </a:xfrm>
          <a:prstGeom prst="rect">
            <a:avLst/>
          </a:prstGeom>
          <a:noFill/>
          <a:ln>
            <a:noFill/>
          </a:ln>
        </p:spPr>
      </p:pic>
      <p:pic>
        <p:nvPicPr>
          <p:cNvPr id="504" name="Google Shape;504;p23" descr="Tandhjul kontur"/>
          <p:cNvPicPr preferRelativeResize="0"/>
          <p:nvPr/>
        </p:nvPicPr>
        <p:blipFill rotWithShape="1">
          <a:blip r:embed="rId4">
            <a:alphaModFix/>
          </a:blip>
          <a:srcRect/>
          <a:stretch/>
        </p:blipFill>
        <p:spPr>
          <a:xfrm>
            <a:off x="9809849" y="3799527"/>
            <a:ext cx="2407952" cy="24079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p:nvPr/>
        </p:nvSpPr>
        <p:spPr>
          <a:xfrm>
            <a:off x="0" y="1"/>
            <a:ext cx="1219169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2" name="Google Shape;412;p1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endParaRPr sz="800" b="0" i="0" u="none" strike="noStrike" cap="none">
              <a:solidFill>
                <a:srgbClr val="FFFFFF"/>
              </a:solidFill>
              <a:latin typeface="Calibri"/>
              <a:ea typeface="Calibri"/>
              <a:cs typeface="Calibri"/>
              <a:sym typeface="Calibri"/>
            </a:endParaRPr>
          </a:p>
        </p:txBody>
      </p:sp>
      <p:grpSp>
        <p:nvGrpSpPr>
          <p:cNvPr id="413" name="Google Shape;413;p18"/>
          <p:cNvGrpSpPr/>
          <p:nvPr/>
        </p:nvGrpSpPr>
        <p:grpSpPr>
          <a:xfrm>
            <a:off x="7867135" y="0"/>
            <a:ext cx="4324865" cy="2641149"/>
            <a:chOff x="6867015" y="-1"/>
            <a:chExt cx="5324985" cy="3251912"/>
          </a:xfrm>
        </p:grpSpPr>
        <p:sp>
          <p:nvSpPr>
            <p:cNvPr id="414" name="Google Shape;414;p18"/>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15" name="Google Shape;415;p18"/>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16" name="Google Shape;416;p18"/>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17" name="Google Shape;417;p18"/>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418" name="Google Shape;418;p18"/>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419" name="Google Shape;419;p18"/>
          <p:cNvSpPr txBox="1">
            <a:spLocks noGrp="1"/>
          </p:cNvSpPr>
          <p:nvPr>
            <p:ph type="title"/>
          </p:nvPr>
        </p:nvSpPr>
        <p:spPr>
          <a:xfrm>
            <a:off x="197168" y="13155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23F4F"/>
              </a:buClr>
              <a:buSzPct val="100000"/>
              <a:buFont typeface="Calibri"/>
              <a:buNone/>
            </a:pPr>
            <a:r>
              <a:rPr lang="da-DK" sz="3100" b="1" dirty="0">
                <a:solidFill>
                  <a:schemeClr val="bg2">
                    <a:lumMod val="75000"/>
                  </a:schemeClr>
                </a:solidFill>
              </a:rPr>
              <a:t>– vil I være Nicklas </a:t>
            </a:r>
            <a:r>
              <a:rPr lang="da-DK" sz="3100" b="1" dirty="0" err="1">
                <a:solidFill>
                  <a:schemeClr val="bg2">
                    <a:lumMod val="75000"/>
                  </a:schemeClr>
                </a:solidFill>
              </a:rPr>
              <a:t>Bendtner</a:t>
            </a:r>
            <a:r>
              <a:rPr lang="da-DK" sz="3100" b="1" dirty="0">
                <a:solidFill>
                  <a:schemeClr val="bg2">
                    <a:lumMod val="75000"/>
                  </a:schemeClr>
                </a:solidFill>
              </a:rPr>
              <a:t> eller Simon Kjær?</a:t>
            </a:r>
            <a:br>
              <a:rPr lang="da-DK" sz="3100" b="1" dirty="0">
                <a:solidFill>
                  <a:schemeClr val="bg2">
                    <a:lumMod val="75000"/>
                  </a:schemeClr>
                </a:solidFill>
              </a:rPr>
            </a:br>
            <a:endParaRPr sz="4800" b="1" dirty="0">
              <a:solidFill>
                <a:schemeClr val="bg2">
                  <a:lumMod val="75000"/>
                </a:schemeClr>
              </a:solidFill>
              <a:latin typeface="Calibri"/>
              <a:ea typeface="Calibri"/>
              <a:cs typeface="Calibri"/>
              <a:sym typeface="Calibri"/>
            </a:endParaRPr>
          </a:p>
        </p:txBody>
      </p:sp>
      <p:pic>
        <p:nvPicPr>
          <p:cNvPr id="420" name="Google Shape;420;p18" descr="Et billede, der indeholder person, menneske, mur, indendørs&#10;&#10;Automatisk genereret beskrivelse"/>
          <p:cNvPicPr preferRelativeResize="0"/>
          <p:nvPr/>
        </p:nvPicPr>
        <p:blipFill rotWithShape="1">
          <a:blip r:embed="rId4">
            <a:alphaModFix/>
          </a:blip>
          <a:srcRect t="2472" r="10273" b="24093"/>
          <a:stretch/>
        </p:blipFill>
        <p:spPr>
          <a:xfrm>
            <a:off x="953070" y="3226209"/>
            <a:ext cx="2830578" cy="2866409"/>
          </a:xfrm>
          <a:prstGeom prst="rect">
            <a:avLst/>
          </a:prstGeom>
          <a:noFill/>
          <a:ln>
            <a:noFill/>
          </a:ln>
        </p:spPr>
      </p:pic>
      <p:pic>
        <p:nvPicPr>
          <p:cNvPr id="421" name="Google Shape;421;p18" descr="Et billede, der indeholder person, tennis, ketsjer, sportsgren&#10;&#10;Automatisk genereret beskrivelse"/>
          <p:cNvPicPr preferRelativeResize="0"/>
          <p:nvPr/>
        </p:nvPicPr>
        <p:blipFill rotWithShape="1">
          <a:blip r:embed="rId5">
            <a:alphaModFix/>
          </a:blip>
          <a:srcRect l="50838" t="10287" r="16406" b="39684"/>
          <a:stretch/>
        </p:blipFill>
        <p:spPr>
          <a:xfrm>
            <a:off x="6375817" y="3181085"/>
            <a:ext cx="2830578" cy="2866409"/>
          </a:xfrm>
          <a:prstGeom prst="rect">
            <a:avLst/>
          </a:prstGeom>
          <a:noFill/>
          <a:ln>
            <a:noFill/>
          </a:ln>
        </p:spPr>
      </p:pic>
      <p:sp>
        <p:nvSpPr>
          <p:cNvPr id="422" name="Google Shape;422;p18"/>
          <p:cNvSpPr txBox="1"/>
          <p:nvPr/>
        </p:nvSpPr>
        <p:spPr>
          <a:xfrm>
            <a:off x="3783648" y="3768064"/>
            <a:ext cx="334264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dirty="0">
                <a:solidFill>
                  <a:srgbClr val="323F4F"/>
                </a:solidFill>
                <a:latin typeface="Calibri"/>
                <a:ea typeface="Calibri"/>
                <a:cs typeface="Calibri"/>
                <a:sym typeface="Calibri"/>
              </a:rPr>
              <a:t>Kæmpe talent</a:t>
            </a:r>
            <a:endParaRPr dirty="0"/>
          </a:p>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rgbClr val="323F4F"/>
              </a:solidFill>
              <a:latin typeface="Calibri"/>
              <a:ea typeface="Calibri"/>
              <a:cs typeface="Calibri"/>
              <a:sym typeface="Calibri"/>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dirty="0">
                <a:solidFill>
                  <a:srgbClr val="323F4F"/>
                </a:solidFill>
                <a:latin typeface="Calibri"/>
                <a:ea typeface="Calibri"/>
                <a:cs typeface="Calibri"/>
                <a:sym typeface="Calibri"/>
              </a:rPr>
              <a:t>Begrænset og </a:t>
            </a:r>
            <a:endParaRPr dirty="0"/>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dirty="0">
                <a:solidFill>
                  <a:srgbClr val="323F4F"/>
                </a:solidFill>
                <a:latin typeface="Calibri"/>
                <a:ea typeface="Calibri"/>
                <a:cs typeface="Calibri"/>
                <a:sym typeface="Calibri"/>
              </a:rPr>
              <a:t>ufokuseret indsats</a:t>
            </a:r>
            <a:endParaRPr dirty="0"/>
          </a:p>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rgbClr val="323F4F"/>
              </a:solidFill>
              <a:latin typeface="Calibri"/>
              <a:ea typeface="Calibri"/>
              <a:cs typeface="Calibri"/>
              <a:sym typeface="Calibri"/>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dirty="0">
                <a:solidFill>
                  <a:srgbClr val="323F4F"/>
                </a:solidFill>
                <a:latin typeface="Calibri"/>
                <a:ea typeface="Calibri"/>
                <a:cs typeface="Calibri"/>
                <a:sym typeface="Calibri"/>
              </a:rPr>
              <a:t>Pæn men skuffende</a:t>
            </a:r>
            <a:br>
              <a:rPr lang="da-DK" sz="1800" b="1" i="0" u="none" strike="noStrike" cap="none" dirty="0">
                <a:solidFill>
                  <a:srgbClr val="323F4F"/>
                </a:solidFill>
                <a:latin typeface="Calibri"/>
                <a:ea typeface="Calibri"/>
                <a:cs typeface="Calibri"/>
                <a:sym typeface="Calibri"/>
              </a:rPr>
            </a:br>
            <a:r>
              <a:rPr lang="da-DK" sz="1800" b="1" i="0" u="none" strike="noStrike" cap="none" dirty="0">
                <a:solidFill>
                  <a:srgbClr val="323F4F"/>
                </a:solidFill>
                <a:latin typeface="Calibri"/>
                <a:ea typeface="Calibri"/>
                <a:cs typeface="Calibri"/>
                <a:sym typeface="Calibri"/>
              </a:rPr>
              <a:t>karriere</a:t>
            </a:r>
            <a:endParaRPr dirty="0"/>
          </a:p>
        </p:txBody>
      </p:sp>
      <p:sp>
        <p:nvSpPr>
          <p:cNvPr id="423" name="Google Shape;423;p18"/>
          <p:cNvSpPr txBox="1"/>
          <p:nvPr/>
        </p:nvSpPr>
        <p:spPr>
          <a:xfrm>
            <a:off x="9270159" y="3737126"/>
            <a:ext cx="246464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Relativt stort talent</a:t>
            </a:r>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323F4F"/>
              </a:solidFill>
              <a:latin typeface="Calibri"/>
              <a:ea typeface="Calibri"/>
              <a:cs typeface="Calibri"/>
              <a:sym typeface="Calibri"/>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Stor og målrettet indsats</a:t>
            </a:r>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323F4F"/>
              </a:solidFill>
              <a:latin typeface="Calibri"/>
              <a:ea typeface="Calibri"/>
              <a:cs typeface="Calibri"/>
              <a:sym typeface="Calibri"/>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Imponerende og overraskende karriere</a:t>
            </a:r>
            <a:endParaRPr/>
          </a:p>
        </p:txBody>
      </p:sp>
    </p:spTree>
    <p:extLst>
      <p:ext uri="{BB962C8B-B14F-4D97-AF65-F5344CB8AC3E}">
        <p14:creationId xmlns:p14="http://schemas.microsoft.com/office/powerpoint/2010/main" val="290487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4"/>
          <p:cNvSpPr txBox="1">
            <a:spLocks noGrp="1"/>
          </p:cNvSpPr>
          <p:nvPr>
            <p:ph type="title"/>
          </p:nvPr>
        </p:nvSpPr>
        <p:spPr>
          <a:xfrm>
            <a:off x="447000" y="1109266"/>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Stigende behov for effektiviseringer </a:t>
            </a:r>
            <a:endParaRPr/>
          </a:p>
        </p:txBody>
      </p:sp>
      <p:grpSp>
        <p:nvGrpSpPr>
          <p:cNvPr id="510" name="Google Shape;510;p24"/>
          <p:cNvGrpSpPr/>
          <p:nvPr/>
        </p:nvGrpSpPr>
        <p:grpSpPr>
          <a:xfrm>
            <a:off x="7867135" y="0"/>
            <a:ext cx="4324865" cy="2641149"/>
            <a:chOff x="6867015" y="-1"/>
            <a:chExt cx="5324985" cy="3251912"/>
          </a:xfrm>
        </p:grpSpPr>
        <p:sp>
          <p:nvSpPr>
            <p:cNvPr id="511" name="Google Shape;511;p24"/>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12" name="Google Shape;512;p24"/>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13" name="Google Shape;513;p24"/>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14" name="Google Shape;514;p24"/>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15" name="Google Shape;515;p24"/>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16" name="Google Shape;516;p24"/>
          <p:cNvSpPr txBox="1"/>
          <p:nvPr/>
        </p:nvSpPr>
        <p:spPr>
          <a:xfrm>
            <a:off x="1062271" y="2082705"/>
            <a:ext cx="8603006" cy="471764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Manglende ressourcer </a:t>
            </a:r>
            <a:endParaRPr sz="1800" b="0" i="0" u="none" strike="noStrike" cap="none">
              <a:solidFill>
                <a:schemeClr val="dk1"/>
              </a:solidFill>
              <a:latin typeface="Arial"/>
              <a:ea typeface="Arial"/>
              <a:cs typeface="Arial"/>
              <a:sym typeface="Arial"/>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Borgernes forventninger</a:t>
            </a:r>
            <a:endParaRPr sz="1800" b="0" i="0" u="none" strike="noStrike" cap="none">
              <a:solidFill>
                <a:schemeClr val="dk1"/>
              </a:solidFill>
              <a:latin typeface="Arial"/>
              <a:ea typeface="Arial"/>
              <a:cs typeface="Arial"/>
              <a:sym typeface="Arial"/>
            </a:endParaRPr>
          </a:p>
          <a:p>
            <a:pPr marL="342900" marR="0" lvl="0" indent="-165100" algn="l" rtl="0">
              <a:lnSpc>
                <a:spcPct val="115000"/>
              </a:lnSpc>
              <a:spcBef>
                <a:spcPts val="1000"/>
              </a:spcBef>
              <a:spcAft>
                <a:spcPts val="0"/>
              </a:spcAft>
              <a:buClr>
                <a:srgbClr val="323F4F"/>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rgbClr val="323F4F"/>
              </a:buClr>
              <a:buSzPts val="2800"/>
              <a:buFont typeface="Calibri"/>
              <a:buNone/>
            </a:pPr>
            <a:r>
              <a:rPr lang="da-DK" sz="2800" b="1" i="0" u="none" strike="noStrike" cap="none">
                <a:solidFill>
                  <a:srgbClr val="323F4F"/>
                </a:solidFill>
                <a:latin typeface="Calibri"/>
                <a:ea typeface="Calibri"/>
                <a:cs typeface="Calibri"/>
                <a:sym typeface="Calibri"/>
              </a:rPr>
              <a:t>Jeg ser med bekymring ud i kommunedanmark:</a:t>
            </a:r>
            <a:endParaRPr sz="1800" b="0" i="0" u="none" strike="noStrike" cap="none">
              <a:solidFill>
                <a:schemeClr val="dk1"/>
              </a:solidFill>
              <a:latin typeface="Arial"/>
              <a:ea typeface="Arial"/>
              <a:cs typeface="Arial"/>
              <a:sym typeface="Arial"/>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Mangel på råderumstankegang</a:t>
            </a:r>
            <a:endParaRPr sz="1800" b="0" i="0" u="none" strike="noStrike" cap="none">
              <a:solidFill>
                <a:schemeClr val="dk1"/>
              </a:solidFill>
              <a:latin typeface="Arial"/>
              <a:ea typeface="Arial"/>
              <a:cs typeface="Arial"/>
              <a:sym typeface="Arial"/>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Stor forskel på sigtet for budgetterne i år</a:t>
            </a: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pic>
        <p:nvPicPr>
          <p:cNvPr id="517" name="Google Shape;517;p24" descr="Tandhjul kontur"/>
          <p:cNvPicPr preferRelativeResize="0"/>
          <p:nvPr/>
        </p:nvPicPr>
        <p:blipFill rotWithShape="1">
          <a:blip r:embed="rId4">
            <a:alphaModFix/>
          </a:blip>
          <a:srcRect/>
          <a:stretch/>
        </p:blipFill>
        <p:spPr>
          <a:xfrm>
            <a:off x="9106032" y="4935706"/>
            <a:ext cx="1504950" cy="1504950"/>
          </a:xfrm>
          <a:prstGeom prst="rect">
            <a:avLst/>
          </a:prstGeom>
          <a:noFill/>
          <a:ln>
            <a:noFill/>
          </a:ln>
        </p:spPr>
      </p:pic>
      <p:pic>
        <p:nvPicPr>
          <p:cNvPr id="518" name="Google Shape;518;p24" descr="Tandhjul kontur"/>
          <p:cNvPicPr preferRelativeResize="0"/>
          <p:nvPr/>
        </p:nvPicPr>
        <p:blipFill rotWithShape="1">
          <a:blip r:embed="rId4">
            <a:alphaModFix/>
          </a:blip>
          <a:srcRect/>
          <a:stretch/>
        </p:blipFill>
        <p:spPr>
          <a:xfrm>
            <a:off x="9773437" y="4216852"/>
            <a:ext cx="2407952" cy="24079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5"/>
          <p:cNvSpPr txBox="1">
            <a:spLocks noGrp="1"/>
          </p:cNvSpPr>
          <p:nvPr>
            <p:ph type="title"/>
          </p:nvPr>
        </p:nvSpPr>
        <p:spPr>
          <a:xfrm>
            <a:off x="303944" y="644740"/>
            <a:ext cx="11244209" cy="21855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600" b="1" dirty="0">
                <a:solidFill>
                  <a:srgbClr val="323F4F"/>
                </a:solidFill>
              </a:rPr>
              <a:t>I har sat kursen rigtigt</a:t>
            </a:r>
            <a:br>
              <a:rPr lang="da-DK" sz="3600" b="1" dirty="0">
                <a:solidFill>
                  <a:srgbClr val="323F4F"/>
                </a:solidFill>
              </a:rPr>
            </a:br>
            <a:r>
              <a:rPr lang="da-DK" sz="3600" b="1" dirty="0">
                <a:solidFill>
                  <a:srgbClr val="323F4F"/>
                </a:solidFill>
              </a:rPr>
              <a:t> – afgørende at byrådet kan implementere</a:t>
            </a:r>
            <a:endParaRPr sz="3200" dirty="0"/>
          </a:p>
        </p:txBody>
      </p:sp>
      <p:grpSp>
        <p:nvGrpSpPr>
          <p:cNvPr id="530" name="Google Shape;530;p25"/>
          <p:cNvGrpSpPr/>
          <p:nvPr/>
        </p:nvGrpSpPr>
        <p:grpSpPr>
          <a:xfrm>
            <a:off x="7867135" y="0"/>
            <a:ext cx="4324865" cy="2641149"/>
            <a:chOff x="6867015" y="-1"/>
            <a:chExt cx="5324985" cy="3251912"/>
          </a:xfrm>
        </p:grpSpPr>
        <p:sp>
          <p:nvSpPr>
            <p:cNvPr id="531" name="Google Shape;531;p25"/>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32" name="Google Shape;532;p25"/>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33" name="Google Shape;533;p25"/>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34" name="Google Shape;534;p25"/>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35" name="Google Shape;535;p25"/>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3" name="Billede 2" descr="Et billede, der indeholder tekst, Font/skrifttype, skærmbillede, hvid&#10;&#10;Automatisk genereret beskrivelse">
            <a:extLst>
              <a:ext uri="{FF2B5EF4-FFF2-40B4-BE49-F238E27FC236}">
                <a16:creationId xmlns:a16="http://schemas.microsoft.com/office/drawing/2014/main" id="{69247D1D-2CA8-4389-0CD6-183B0288E6D4}"/>
              </a:ext>
            </a:extLst>
          </p:cNvPr>
          <p:cNvPicPr>
            <a:picLocks noChangeAspect="1"/>
          </p:cNvPicPr>
          <p:nvPr/>
        </p:nvPicPr>
        <p:blipFill>
          <a:blip r:embed="rId4"/>
          <a:stretch>
            <a:fillRect/>
          </a:stretch>
        </p:blipFill>
        <p:spPr>
          <a:xfrm rot="2191608">
            <a:off x="638792" y="3729615"/>
            <a:ext cx="4198540" cy="1368570"/>
          </a:xfrm>
          <a:prstGeom prst="rect">
            <a:avLst/>
          </a:prstGeom>
        </p:spPr>
      </p:pic>
      <p:sp>
        <p:nvSpPr>
          <p:cNvPr id="4" name="Tekstfelt 3">
            <a:extLst>
              <a:ext uri="{FF2B5EF4-FFF2-40B4-BE49-F238E27FC236}">
                <a16:creationId xmlns:a16="http://schemas.microsoft.com/office/drawing/2014/main" id="{296E54BF-113E-C818-AC2C-4BB38C43E228}"/>
              </a:ext>
            </a:extLst>
          </p:cNvPr>
          <p:cNvSpPr txBox="1"/>
          <p:nvPr/>
        </p:nvSpPr>
        <p:spPr>
          <a:xfrm>
            <a:off x="5400692" y="3661947"/>
            <a:ext cx="5020926" cy="1815882"/>
          </a:xfrm>
          <a:prstGeom prst="rect">
            <a:avLst/>
          </a:prstGeom>
          <a:noFill/>
        </p:spPr>
        <p:txBody>
          <a:bodyPr wrap="none" rtlCol="0">
            <a:spAutoFit/>
          </a:bodyPr>
          <a:lstStyle/>
          <a:p>
            <a:r>
              <a:rPr lang="da-DK" dirty="0"/>
              <a:t> Færre men bedre kvadratmeter. </a:t>
            </a:r>
          </a:p>
          <a:p>
            <a:r>
              <a:rPr lang="da-DK" dirty="0"/>
              <a:t> Forenkling, digitalisering og automatisering. </a:t>
            </a:r>
          </a:p>
          <a:p>
            <a:r>
              <a:rPr lang="da-DK" dirty="0"/>
              <a:t> Samarbejde med andre kommuner og/eller private aktører.</a:t>
            </a:r>
          </a:p>
          <a:p>
            <a:r>
              <a:rPr lang="da-DK" dirty="0"/>
              <a:t> Forebyggende indsats. </a:t>
            </a:r>
          </a:p>
          <a:p>
            <a:r>
              <a:rPr lang="da-DK" dirty="0"/>
              <a:t> Tilbudsafdækning og serviceniveau. </a:t>
            </a:r>
          </a:p>
          <a:p>
            <a:endParaRPr lang="da-DK" dirty="0"/>
          </a:p>
          <a:p>
            <a:r>
              <a:rPr lang="da-DK" dirty="0">
                <a:solidFill>
                  <a:srgbClr val="FF0000"/>
                </a:solidFill>
              </a:rPr>
              <a:t>Fra økonomiaftalen:</a:t>
            </a:r>
          </a:p>
          <a:p>
            <a:r>
              <a:rPr lang="da-DK" dirty="0">
                <a:solidFill>
                  <a:srgbClr val="FF0000"/>
                </a:solidFill>
              </a:rPr>
              <a:t> Store besparelser på et </a:t>
            </a:r>
            <a:r>
              <a:rPr lang="da-DK" dirty="0" err="1">
                <a:solidFill>
                  <a:srgbClr val="FF0000"/>
                </a:solidFill>
              </a:rPr>
              <a:t>specaislierede</a:t>
            </a:r>
            <a:r>
              <a:rPr lang="da-DK" dirty="0">
                <a:solidFill>
                  <a:srgbClr val="FF0000"/>
                </a:solidFill>
              </a:rPr>
              <a:t> socialområde</a:t>
            </a:r>
          </a:p>
        </p:txBody>
      </p:sp>
    </p:spTree>
    <p:extLst>
      <p:ext uri="{BB962C8B-B14F-4D97-AF65-F5344CB8AC3E}">
        <p14:creationId xmlns:p14="http://schemas.microsoft.com/office/powerpoint/2010/main" val="323141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B3692-6EA4-017E-06F4-64B379F589F3}"/>
              </a:ext>
            </a:extLst>
          </p:cNvPr>
          <p:cNvSpPr>
            <a:spLocks noGrp="1"/>
          </p:cNvSpPr>
          <p:nvPr>
            <p:ph type="title"/>
          </p:nvPr>
        </p:nvSpPr>
        <p:spPr>
          <a:xfrm>
            <a:off x="624121" y="709494"/>
            <a:ext cx="9078144" cy="1066802"/>
          </a:xfrm>
        </p:spPr>
        <p:txBody>
          <a:bodyPr anchor="b">
            <a:normAutofit fontScale="90000"/>
          </a:bodyPr>
          <a:lstStyle/>
          <a:p>
            <a:r>
              <a:rPr lang="da-DK" b="1" dirty="0">
                <a:solidFill>
                  <a:schemeClr val="bg2">
                    <a:lumMod val="75000"/>
                  </a:schemeClr>
                </a:solidFill>
                <a:latin typeface="+mn-lt"/>
              </a:rPr>
              <a:t>Derfor var Kerteminde på min alarmliste for et år siden</a:t>
            </a:r>
          </a:p>
        </p:txBody>
      </p:sp>
      <p:sp>
        <p:nvSpPr>
          <p:cNvPr id="3" name="Pladsholder til indhold 4">
            <a:extLst>
              <a:ext uri="{FF2B5EF4-FFF2-40B4-BE49-F238E27FC236}">
                <a16:creationId xmlns:a16="http://schemas.microsoft.com/office/drawing/2014/main" id="{BAD5FCF5-E30F-B731-8CC9-1826BFF6EF6C}"/>
              </a:ext>
            </a:extLst>
          </p:cNvPr>
          <p:cNvSpPr>
            <a:spLocks noGrp="1"/>
          </p:cNvSpPr>
          <p:nvPr>
            <p:ph idx="1"/>
          </p:nvPr>
        </p:nvSpPr>
        <p:spPr>
          <a:xfrm>
            <a:off x="1041400" y="2309697"/>
            <a:ext cx="10515600" cy="4351338"/>
          </a:xfrm>
        </p:spPr>
        <p:txBody>
          <a:bodyPr>
            <a:normAutofit/>
          </a:bodyPr>
          <a:lstStyle/>
          <a:p>
            <a:pPr marL="0" indent="0">
              <a:buNone/>
            </a:pPr>
            <a:r>
              <a:rPr lang="da-DK" sz="3200" b="1" dirty="0">
                <a:solidFill>
                  <a:schemeClr val="bg2">
                    <a:lumMod val="75000"/>
                  </a:schemeClr>
                </a:solidFill>
                <a:latin typeface="+mj-lt"/>
              </a:rPr>
              <a:t>Faresignaler:</a:t>
            </a:r>
          </a:p>
          <a:p>
            <a:pPr marL="0" indent="0">
              <a:buNone/>
            </a:pPr>
            <a:endParaRPr lang="da-DK" sz="3200" b="1" dirty="0">
              <a:solidFill>
                <a:schemeClr val="bg2">
                  <a:lumMod val="75000"/>
                </a:schemeClr>
              </a:solidFill>
              <a:latin typeface="+mj-lt"/>
            </a:endParaRPr>
          </a:p>
          <a:p>
            <a:pPr marL="514350" indent="-514350">
              <a:buFont typeface="+mj-lt"/>
              <a:buAutoNum type="arabicPeriod"/>
            </a:pPr>
            <a:r>
              <a:rPr lang="da-DK" sz="3200" b="1" dirty="0">
                <a:solidFill>
                  <a:schemeClr val="bg2">
                    <a:lumMod val="75000"/>
                  </a:schemeClr>
                </a:solidFill>
              </a:rPr>
              <a:t>I er på vej mod at tømme kassen</a:t>
            </a:r>
          </a:p>
          <a:p>
            <a:pPr marL="514350" indent="-514350">
              <a:buFont typeface="+mj-lt"/>
              <a:buAutoNum type="arabicPeriod"/>
            </a:pPr>
            <a:r>
              <a:rPr lang="da-DK" sz="3200" b="1" dirty="0">
                <a:solidFill>
                  <a:schemeClr val="bg2">
                    <a:lumMod val="75000"/>
                  </a:schemeClr>
                </a:solidFill>
              </a:rPr>
              <a:t>I har tradition for meget lav budgetdisciplin</a:t>
            </a:r>
          </a:p>
          <a:p>
            <a:pPr marL="514350" indent="-514350">
              <a:buFont typeface="+mj-lt"/>
              <a:buAutoNum type="arabicPeriod"/>
            </a:pPr>
            <a:r>
              <a:rPr lang="da-DK" sz="3200" b="1" dirty="0">
                <a:solidFill>
                  <a:schemeClr val="bg2">
                    <a:lumMod val="75000"/>
                  </a:schemeClr>
                </a:solidFill>
              </a:rPr>
              <a:t>Jeg ser ikke nogen klar prioriteret strategi for økonomisk genopretning</a:t>
            </a:r>
          </a:p>
        </p:txBody>
      </p:sp>
      <p:grpSp>
        <p:nvGrpSpPr>
          <p:cNvPr id="5" name="Google Shape;175;p2">
            <a:extLst>
              <a:ext uri="{FF2B5EF4-FFF2-40B4-BE49-F238E27FC236}">
                <a16:creationId xmlns:a16="http://schemas.microsoft.com/office/drawing/2014/main" id="{37626D60-A1CA-E2EF-60EE-C0F72B5982FC}"/>
              </a:ext>
            </a:extLst>
          </p:cNvPr>
          <p:cNvGrpSpPr/>
          <p:nvPr/>
        </p:nvGrpSpPr>
        <p:grpSpPr>
          <a:xfrm>
            <a:off x="7867135" y="0"/>
            <a:ext cx="4324865" cy="2641149"/>
            <a:chOff x="6867015" y="-1"/>
            <a:chExt cx="5324985" cy="3251912"/>
          </a:xfrm>
        </p:grpSpPr>
        <p:sp>
          <p:nvSpPr>
            <p:cNvPr id="6" name="Google Shape;176;p2">
              <a:extLst>
                <a:ext uri="{FF2B5EF4-FFF2-40B4-BE49-F238E27FC236}">
                  <a16:creationId xmlns:a16="http://schemas.microsoft.com/office/drawing/2014/main" id="{BD77E17B-B21E-0C76-24EC-10D43C938EEA}"/>
                </a:ext>
              </a:extLst>
            </p:cNvPr>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177;p2">
              <a:extLst>
                <a:ext uri="{FF2B5EF4-FFF2-40B4-BE49-F238E27FC236}">
                  <a16:creationId xmlns:a16="http://schemas.microsoft.com/office/drawing/2014/main" id="{06CD6D8F-1B76-8315-DE38-830F45BD3F7E}"/>
                </a:ext>
              </a:extLst>
            </p:cNvPr>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 name="Google Shape;178;p2">
              <a:extLst>
                <a:ext uri="{FF2B5EF4-FFF2-40B4-BE49-F238E27FC236}">
                  <a16:creationId xmlns:a16="http://schemas.microsoft.com/office/drawing/2014/main" id="{26CA89D5-670B-268E-01D9-B2DE218E8240}"/>
                </a:ext>
              </a:extLst>
            </p:cNvPr>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179;p2">
              <a:extLst>
                <a:ext uri="{FF2B5EF4-FFF2-40B4-BE49-F238E27FC236}">
                  <a16:creationId xmlns:a16="http://schemas.microsoft.com/office/drawing/2014/main" id="{7865A84B-79D2-A51A-9D09-7FB88913F61A}"/>
                </a:ext>
              </a:extLst>
            </p:cNvPr>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0" name="Google Shape;180;p2">
            <a:extLst>
              <a:ext uri="{FF2B5EF4-FFF2-40B4-BE49-F238E27FC236}">
                <a16:creationId xmlns:a16="http://schemas.microsoft.com/office/drawing/2014/main" id="{DE18C6BD-29BB-C9D4-5BB8-141CF618DF87}"/>
              </a:ext>
            </a:extLst>
          </p:cNvPr>
          <p:cNvPicPr preferRelativeResize="0"/>
          <p:nvPr/>
        </p:nvPicPr>
        <p:blipFill rotWithShape="1">
          <a:blip r:embed="rId2">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4" name="Ellipse 3">
            <a:extLst>
              <a:ext uri="{FF2B5EF4-FFF2-40B4-BE49-F238E27FC236}">
                <a16:creationId xmlns:a16="http://schemas.microsoft.com/office/drawing/2014/main" id="{B190AFD0-0FFD-2D04-BB77-553D02CCB7DC}"/>
              </a:ext>
            </a:extLst>
          </p:cNvPr>
          <p:cNvSpPr/>
          <p:nvPr/>
        </p:nvSpPr>
        <p:spPr>
          <a:xfrm>
            <a:off x="9477822" y="1176034"/>
            <a:ext cx="2090057" cy="97903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200" dirty="0">
                <a:solidFill>
                  <a:schemeClr val="tx1"/>
                </a:solidFill>
              </a:rPr>
              <a:t>Maj 2023</a:t>
            </a:r>
          </a:p>
        </p:txBody>
      </p:sp>
    </p:spTree>
    <p:extLst>
      <p:ext uri="{BB962C8B-B14F-4D97-AF65-F5344CB8AC3E}">
        <p14:creationId xmlns:p14="http://schemas.microsoft.com/office/powerpoint/2010/main" val="742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7"/>
          <p:cNvSpPr txBox="1">
            <a:spLocks noGrp="1"/>
          </p:cNvSpPr>
          <p:nvPr>
            <p:ph type="title"/>
          </p:nvPr>
        </p:nvSpPr>
        <p:spPr>
          <a:xfrm>
            <a:off x="842692" y="1062462"/>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800"/>
              <a:buFont typeface="Calibri"/>
              <a:buNone/>
            </a:pPr>
            <a:r>
              <a:rPr lang="da-DK" sz="4800" b="1">
                <a:solidFill>
                  <a:srgbClr val="323F4F"/>
                </a:solidFill>
                <a:latin typeface="Calibri"/>
                <a:ea typeface="Calibri"/>
                <a:cs typeface="Calibri"/>
                <a:sym typeface="Calibri"/>
              </a:rPr>
              <a:t>To store barrierer: </a:t>
            </a:r>
            <a:endParaRPr/>
          </a:p>
        </p:txBody>
      </p:sp>
      <p:grpSp>
        <p:nvGrpSpPr>
          <p:cNvPr id="561" name="Google Shape;561;p27"/>
          <p:cNvGrpSpPr/>
          <p:nvPr/>
        </p:nvGrpSpPr>
        <p:grpSpPr>
          <a:xfrm>
            <a:off x="7867135" y="0"/>
            <a:ext cx="4324865" cy="2641149"/>
            <a:chOff x="6867015" y="-1"/>
            <a:chExt cx="5324985" cy="3251912"/>
          </a:xfrm>
        </p:grpSpPr>
        <p:sp>
          <p:nvSpPr>
            <p:cNvPr id="562" name="Google Shape;562;p27"/>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63" name="Google Shape;563;p27"/>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64" name="Google Shape;564;p27"/>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65" name="Google Shape;565;p27"/>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66" name="Google Shape;566;p27"/>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67" name="Google Shape;567;p27"/>
          <p:cNvSpPr txBox="1"/>
          <p:nvPr/>
        </p:nvSpPr>
        <p:spPr>
          <a:xfrm>
            <a:off x="1263886" y="1825960"/>
            <a:ext cx="8603006" cy="398429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50000"/>
              </a:lnSpc>
              <a:spcBef>
                <a:spcPts val="1000"/>
              </a:spcBef>
              <a:spcAft>
                <a:spcPts val="0"/>
              </a:spcAft>
              <a:buClr>
                <a:srgbClr val="323F4F"/>
              </a:buClr>
              <a:buSzPts val="3600"/>
              <a:buFont typeface="Arial"/>
              <a:buChar char="●"/>
            </a:pPr>
            <a:r>
              <a:rPr lang="da-DK" sz="3600" b="1" i="0" u="none" strike="noStrike" cap="none" dirty="0">
                <a:solidFill>
                  <a:srgbClr val="323F4F"/>
                </a:solidFill>
                <a:latin typeface="Calibri"/>
                <a:ea typeface="Calibri"/>
                <a:cs typeface="Calibri"/>
                <a:sym typeface="Calibri"/>
              </a:rPr>
              <a:t>Gammeldags sognerådspolitik eller udvalgsegoisme</a:t>
            </a:r>
            <a:endParaRPr lang="da-DK" sz="1800" dirty="0">
              <a:solidFill>
                <a:schemeClr val="dk1"/>
              </a:solidFill>
              <a:ea typeface="Calibri"/>
            </a:endParaRPr>
          </a:p>
          <a:p>
            <a:pPr marL="342900" marR="0" lvl="0" indent="-342900" algn="l" rtl="0">
              <a:lnSpc>
                <a:spcPct val="150000"/>
              </a:lnSpc>
              <a:spcBef>
                <a:spcPts val="1000"/>
              </a:spcBef>
              <a:spcAft>
                <a:spcPts val="0"/>
              </a:spcAft>
              <a:buClr>
                <a:srgbClr val="323F4F"/>
              </a:buClr>
              <a:buSzPts val="3600"/>
              <a:buFont typeface="Arial"/>
              <a:buChar char="●"/>
            </a:pPr>
            <a:r>
              <a:rPr lang="da-DK" sz="3600" b="1" i="0" u="none" strike="noStrike" cap="none" dirty="0">
                <a:solidFill>
                  <a:srgbClr val="323F4F"/>
                </a:solidFill>
                <a:latin typeface="Calibri"/>
                <a:ea typeface="Calibri"/>
                <a:cs typeface="Calibri"/>
                <a:sym typeface="Calibri"/>
              </a:rPr>
              <a:t>Silotænkning blandt topledere</a:t>
            </a:r>
            <a:br>
              <a:rPr lang="da-DK" sz="3600" b="1" i="0" u="none" strike="noStrike" cap="none" dirty="0">
                <a:solidFill>
                  <a:srgbClr val="323F4F"/>
                </a:solidFill>
                <a:latin typeface="Calibri"/>
                <a:ea typeface="Calibri"/>
                <a:cs typeface="Calibri"/>
                <a:sym typeface="Calibri"/>
              </a:rPr>
            </a:br>
            <a:endParaRPr sz="36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pic>
        <p:nvPicPr>
          <p:cNvPr id="568" name="Google Shape;568;p27" descr="Bank kontur"/>
          <p:cNvPicPr preferRelativeResize="0"/>
          <p:nvPr/>
        </p:nvPicPr>
        <p:blipFill rotWithShape="1">
          <a:blip r:embed="rId4">
            <a:alphaModFix/>
          </a:blip>
          <a:srcRect/>
          <a:stretch/>
        </p:blipFill>
        <p:spPr>
          <a:xfrm>
            <a:off x="9077610" y="3681314"/>
            <a:ext cx="3053889" cy="3001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8"/>
          <p:cNvSpPr txBox="1">
            <a:spLocks noGrp="1"/>
          </p:cNvSpPr>
          <p:nvPr>
            <p:ph type="title"/>
          </p:nvPr>
        </p:nvSpPr>
        <p:spPr>
          <a:xfrm>
            <a:off x="624121" y="709494"/>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Mit bud på processen:</a:t>
            </a:r>
            <a:endParaRPr/>
          </a:p>
        </p:txBody>
      </p:sp>
      <p:grpSp>
        <p:nvGrpSpPr>
          <p:cNvPr id="574" name="Google Shape;574;p28"/>
          <p:cNvGrpSpPr/>
          <p:nvPr/>
        </p:nvGrpSpPr>
        <p:grpSpPr>
          <a:xfrm>
            <a:off x="7867135" y="0"/>
            <a:ext cx="4324865" cy="2641149"/>
            <a:chOff x="6867015" y="-1"/>
            <a:chExt cx="5324985" cy="3251912"/>
          </a:xfrm>
        </p:grpSpPr>
        <p:sp>
          <p:nvSpPr>
            <p:cNvPr id="575" name="Google Shape;575;p28"/>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76" name="Google Shape;576;p28"/>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77" name="Google Shape;577;p28"/>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78" name="Google Shape;578;p28"/>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79" name="Google Shape;579;p28"/>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80" name="Google Shape;580;p28"/>
          <p:cNvSpPr txBox="1"/>
          <p:nvPr/>
        </p:nvSpPr>
        <p:spPr>
          <a:xfrm>
            <a:off x="871304" y="1285919"/>
            <a:ext cx="8603006" cy="398429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342900" marR="0" lvl="0" indent="-342900" algn="l" rtl="0">
              <a:lnSpc>
                <a:spcPct val="150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Forvaltning og byråd laver i fællesskab langsigtede planer (3-4 år frem i tiden)</a:t>
            </a:r>
            <a:endParaRPr sz="1800" b="0" i="0" u="none" strike="noStrike" cap="none">
              <a:solidFill>
                <a:schemeClr val="dk1"/>
              </a:solidFill>
              <a:latin typeface="Arial"/>
              <a:ea typeface="Arial"/>
              <a:cs typeface="Arial"/>
              <a:sym typeface="Arial"/>
            </a:endParaRPr>
          </a:p>
          <a:p>
            <a:pPr marL="342900" marR="0" lvl="0" indent="-342900" algn="l" rtl="0">
              <a:lnSpc>
                <a:spcPct val="150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Store tværgående reformer</a:t>
            </a:r>
            <a:endParaRPr sz="1800" b="0" i="0" u="none" strike="noStrike" cap="none">
              <a:solidFill>
                <a:schemeClr val="dk1"/>
              </a:solidFill>
              <a:latin typeface="Arial"/>
              <a:ea typeface="Arial"/>
              <a:cs typeface="Arial"/>
              <a:sym typeface="Arial"/>
            </a:endParaRPr>
          </a:p>
          <a:p>
            <a:pPr marL="342900" marR="0" lvl="0" indent="-342900" algn="l" rtl="0">
              <a:lnSpc>
                <a:spcPct val="150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Hvert enkelt direktørområde udarbejder langsigtede strategiplaner – som også indeholder prioriteringer og effektiviseringer.</a:t>
            </a:r>
            <a:br>
              <a:rPr lang="da-DK" sz="2800" b="1" i="0" u="none" strike="noStrike" cap="none">
                <a:solidFill>
                  <a:srgbClr val="323F4F"/>
                </a:solidFill>
                <a:latin typeface="Calibri"/>
                <a:ea typeface="Calibri"/>
                <a:cs typeface="Calibri"/>
                <a:sym typeface="Calibri"/>
              </a:rPr>
            </a:b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pic>
        <p:nvPicPr>
          <p:cNvPr id="581" name="Google Shape;581;p28" descr="Bank kontur"/>
          <p:cNvPicPr preferRelativeResize="0"/>
          <p:nvPr/>
        </p:nvPicPr>
        <p:blipFill rotWithShape="1">
          <a:blip r:embed="rId4">
            <a:alphaModFix/>
          </a:blip>
          <a:srcRect/>
          <a:stretch/>
        </p:blipFill>
        <p:spPr>
          <a:xfrm>
            <a:off x="9077610" y="3681314"/>
            <a:ext cx="3053889" cy="3001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29"/>
          <p:cNvSpPr txBox="1">
            <a:spLocks noGrp="1"/>
          </p:cNvSpPr>
          <p:nvPr>
            <p:ph type="title"/>
          </p:nvPr>
        </p:nvSpPr>
        <p:spPr>
          <a:xfrm>
            <a:off x="842692" y="1062462"/>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800"/>
              <a:buFont typeface="Calibri"/>
              <a:buNone/>
            </a:pPr>
            <a:r>
              <a:rPr lang="da-DK" sz="4800" b="1">
                <a:solidFill>
                  <a:srgbClr val="323F4F"/>
                </a:solidFill>
                <a:latin typeface="Calibri"/>
                <a:ea typeface="Calibri"/>
                <a:cs typeface="Calibri"/>
                <a:sym typeface="Calibri"/>
              </a:rPr>
              <a:t>Mine fem bedste råd:</a:t>
            </a:r>
            <a:endParaRPr/>
          </a:p>
        </p:txBody>
      </p:sp>
      <p:grpSp>
        <p:nvGrpSpPr>
          <p:cNvPr id="587" name="Google Shape;587;p29"/>
          <p:cNvGrpSpPr/>
          <p:nvPr/>
        </p:nvGrpSpPr>
        <p:grpSpPr>
          <a:xfrm>
            <a:off x="7867135" y="0"/>
            <a:ext cx="4324865" cy="2641149"/>
            <a:chOff x="6867015" y="-1"/>
            <a:chExt cx="5324985" cy="3251912"/>
          </a:xfrm>
        </p:grpSpPr>
        <p:sp>
          <p:nvSpPr>
            <p:cNvPr id="588" name="Google Shape;588;p2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89" name="Google Shape;589;p2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90" name="Google Shape;590;p2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91" name="Google Shape;591;p2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92" name="Google Shape;592;p29"/>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93" name="Google Shape;593;p29"/>
          <p:cNvSpPr txBox="1"/>
          <p:nvPr/>
        </p:nvSpPr>
        <p:spPr>
          <a:xfrm>
            <a:off x="920291" y="1819598"/>
            <a:ext cx="8603006" cy="398429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Politikerne holder fingrene fra daglig drift</a:t>
            </a: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Byrådet skal have fokus på de store og langsigtede linjer</a:t>
            </a: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Direktion skal fokusere på det strategiske og overlade driften til lederne</a:t>
            </a: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Både byråd og direktion skal acceptere, at der sker fejl</a:t>
            </a:r>
            <a:endParaRPr sz="18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1000"/>
              </a:spcBef>
              <a:spcAft>
                <a:spcPts val="0"/>
              </a:spcAft>
              <a:buClr>
                <a:schemeClr val="dk1"/>
              </a:buClr>
              <a:buSzPts val="2400"/>
              <a:buFont typeface="Arial"/>
              <a:buNone/>
            </a:pPr>
            <a:endParaRPr sz="24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Gør op med selvtilstrækkeligheden – Se nysgerrigt på andre!</a:t>
            </a:r>
            <a:endParaRPr sz="2400" b="1" i="0" u="none" strike="noStrike" cap="none" dirty="0">
              <a:solidFill>
                <a:srgbClr val="323F4F"/>
              </a:solidFill>
              <a:latin typeface="Calibri"/>
              <a:ea typeface="Calibri"/>
              <a:cs typeface="Calibri"/>
              <a:sym typeface="Calibri"/>
            </a:endParaRPr>
          </a:p>
          <a:p>
            <a:pPr marL="0" marR="0" lvl="0" indent="0" algn="l" rtl="0">
              <a:lnSpc>
                <a:spcPct val="150000"/>
              </a:lnSpc>
              <a:spcBef>
                <a:spcPts val="1000"/>
              </a:spcBef>
              <a:spcAft>
                <a:spcPts val="0"/>
              </a:spcAft>
              <a:buClr>
                <a:srgbClr val="323F4F"/>
              </a:buClr>
              <a:buSzPts val="3600"/>
              <a:buFont typeface="Arial"/>
              <a:buNone/>
            </a:pPr>
            <a:r>
              <a:rPr lang="da-DK" sz="3600" b="1" i="0" u="none" strike="noStrike" cap="none" dirty="0">
                <a:solidFill>
                  <a:srgbClr val="323F4F"/>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pic>
        <p:nvPicPr>
          <p:cNvPr id="594" name="Google Shape;594;p29" descr="Skolebygning kontur"/>
          <p:cNvPicPr preferRelativeResize="0"/>
          <p:nvPr/>
        </p:nvPicPr>
        <p:blipFill rotWithShape="1">
          <a:blip r:embed="rId4">
            <a:alphaModFix/>
          </a:blip>
          <a:srcRect/>
          <a:stretch/>
        </p:blipFill>
        <p:spPr>
          <a:xfrm>
            <a:off x="9155209" y="3811744"/>
            <a:ext cx="2898692" cy="28986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fade">
                                      <p:cBhvr>
                                        <p:cTn id="7" dur="500"/>
                                        <p:tgtEl>
                                          <p:spTgt spid="593"/>
                                        </p:tgtEl>
                                      </p:cBhvr>
                                    </p:animEffect>
                                  </p:childTnLst>
                                </p:cTn>
                              </p:par>
                              <p:par>
                                <p:cTn id="8" presetID="10" presetClass="entr" presetSubtype="0" fill="hold" nodeType="withEffect">
                                  <p:stCondLst>
                                    <p:cond delay="0"/>
                                  </p:stCondLst>
                                  <p:childTnLst>
                                    <p:set>
                                      <p:cBhvr>
                                        <p:cTn id="9" dur="1" fill="hold">
                                          <p:stCondLst>
                                            <p:cond delay="0"/>
                                          </p:stCondLst>
                                        </p:cTn>
                                        <p:tgtEl>
                                          <p:spTgt spid="594"/>
                                        </p:tgtEl>
                                        <p:attrNameLst>
                                          <p:attrName>style.visibility</p:attrName>
                                        </p:attrNameLst>
                                      </p:cBhvr>
                                      <p:to>
                                        <p:strVal val="visible"/>
                                      </p:to>
                                    </p:set>
                                    <p:animEffect transition="in" filter="fade">
                                      <p:cBhvr>
                                        <p:cTn id="10"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0"/>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800"/>
              <a:buFont typeface="Calibri"/>
              <a:buNone/>
            </a:pPr>
            <a:r>
              <a:rPr lang="da-DK" sz="4800" b="1">
                <a:solidFill>
                  <a:srgbClr val="323F4F"/>
                </a:solidFill>
                <a:latin typeface="Calibri"/>
                <a:ea typeface="Calibri"/>
                <a:cs typeface="Calibri"/>
                <a:sym typeface="Calibri"/>
              </a:rPr>
              <a:t>I nysgerrighedens ånd:</a:t>
            </a:r>
            <a:endParaRPr/>
          </a:p>
        </p:txBody>
      </p:sp>
      <p:grpSp>
        <p:nvGrpSpPr>
          <p:cNvPr id="600" name="Google Shape;600;p30"/>
          <p:cNvGrpSpPr/>
          <p:nvPr/>
        </p:nvGrpSpPr>
        <p:grpSpPr>
          <a:xfrm>
            <a:off x="7867135" y="0"/>
            <a:ext cx="4324865" cy="2641149"/>
            <a:chOff x="6867015" y="-1"/>
            <a:chExt cx="5324985" cy="3251912"/>
          </a:xfrm>
        </p:grpSpPr>
        <p:sp>
          <p:nvSpPr>
            <p:cNvPr id="601" name="Google Shape;601;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2" name="Google Shape;602;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3" name="Google Shape;603;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4" name="Google Shape;604;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605" name="Google Shape;605;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606" name="Google Shape;606;p30"/>
          <p:cNvSpPr txBox="1"/>
          <p:nvPr/>
        </p:nvSpPr>
        <p:spPr>
          <a:xfrm>
            <a:off x="1025100" y="881140"/>
            <a:ext cx="8603006" cy="398429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Flerårigt budget i Frederikshavn</a:t>
            </a:r>
            <a:endParaRPr sz="24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Ledelsesfilosofien i Vejle</a:t>
            </a:r>
            <a:endParaRPr sz="24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Kig på de frisatte kommuner – masser af inspiration</a:t>
            </a:r>
            <a:endParaRPr sz="24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Viborgs oprydning i unødvendige strategier og politikker</a:t>
            </a:r>
            <a:endParaRPr dirty="0"/>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Strukturanalyser fra Billund</a:t>
            </a:r>
            <a:endParaRPr sz="2400" b="1" i="0" u="none" strike="noStrike" cap="none" dirty="0">
              <a:solidFill>
                <a:srgbClr val="323F4F"/>
              </a:solidFill>
              <a:latin typeface="Calibri"/>
              <a:ea typeface="Calibri"/>
              <a:cs typeface="Calibri"/>
              <a:sym typeface="Calibri"/>
            </a:endParaRPr>
          </a:p>
          <a:p>
            <a:pPr marL="0" marR="0" lvl="0" indent="0" algn="l" rtl="0">
              <a:lnSpc>
                <a:spcPct val="100000"/>
              </a:lnSpc>
              <a:spcBef>
                <a:spcPts val="1000"/>
              </a:spcBef>
              <a:spcAft>
                <a:spcPts val="0"/>
              </a:spcAft>
              <a:buNone/>
            </a:pPr>
            <a:endParaRPr sz="2400" b="1" i="0" u="none" strike="noStrike" cap="none" dirty="0">
              <a:solidFill>
                <a:srgbClr val="323F4F"/>
              </a:solidFill>
              <a:latin typeface="Calibri"/>
              <a:ea typeface="Calibri"/>
              <a:cs typeface="Calibri"/>
              <a:sym typeface="Calibri"/>
            </a:endParaRPr>
          </a:p>
          <a:p>
            <a:pPr marL="0" marR="0" lvl="0" indent="0" algn="l" rtl="0">
              <a:lnSpc>
                <a:spcPct val="100000"/>
              </a:lnSpc>
              <a:spcBef>
                <a:spcPts val="1000"/>
              </a:spcBef>
              <a:spcAft>
                <a:spcPts val="0"/>
              </a:spcAft>
              <a:buNone/>
            </a:pPr>
            <a:r>
              <a:rPr lang="da-DK" sz="2400" b="1" i="0" u="none" strike="noStrike" cap="none" dirty="0">
                <a:solidFill>
                  <a:srgbClr val="323F4F"/>
                </a:solidFill>
                <a:latin typeface="Calibri"/>
                <a:ea typeface="Calibri"/>
                <a:cs typeface="Calibri"/>
                <a:sym typeface="Calibri"/>
              </a:rPr>
              <a:t>Og der er mange flere </a:t>
            </a:r>
            <a:endParaRPr dirty="0"/>
          </a:p>
          <a:p>
            <a:pPr marL="0" marR="0" lvl="0" indent="0" algn="l" rtl="0">
              <a:lnSpc>
                <a:spcPct val="100000"/>
              </a:lnSpc>
              <a:spcBef>
                <a:spcPts val="1000"/>
              </a:spcBef>
              <a:spcAft>
                <a:spcPts val="0"/>
              </a:spcAft>
              <a:buNone/>
            </a:pPr>
            <a:r>
              <a:rPr lang="da-DK" sz="2400" b="1" i="0" u="none" strike="noStrike" cap="none" dirty="0">
                <a:solidFill>
                  <a:srgbClr val="323F4F"/>
                </a:solidFill>
                <a:latin typeface="Calibri"/>
                <a:ea typeface="Calibri"/>
                <a:cs typeface="Calibri"/>
                <a:sym typeface="Calibri"/>
              </a:rPr>
              <a:t>Gør op med selvtilstrækkeligheden – Se nysgerrigt på andre!</a:t>
            </a:r>
            <a:endParaRPr sz="1800" b="0" i="0" u="none" strike="noStrike" cap="none" dirty="0">
              <a:solidFill>
                <a:schemeClr val="dk1"/>
              </a:solidFill>
              <a:latin typeface="Arial"/>
              <a:ea typeface="Arial"/>
              <a:cs typeface="Arial"/>
              <a:sym typeface="Arial"/>
            </a:endParaRPr>
          </a:p>
          <a:p>
            <a:pPr marL="0" marR="0" lvl="0" indent="0" algn="l" rtl="0">
              <a:lnSpc>
                <a:spcPct val="150000"/>
              </a:lnSpc>
              <a:spcBef>
                <a:spcPts val="1000"/>
              </a:spcBef>
              <a:spcAft>
                <a:spcPts val="0"/>
              </a:spcAft>
              <a:buClr>
                <a:srgbClr val="323F4F"/>
              </a:buClr>
              <a:buSzPts val="3600"/>
              <a:buFont typeface="Arial"/>
              <a:buNone/>
            </a:pPr>
            <a:r>
              <a:rPr lang="da-DK" sz="3600" b="1" i="0" u="none" strike="noStrike" cap="none" dirty="0">
                <a:solidFill>
                  <a:srgbClr val="323F4F"/>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pic>
        <p:nvPicPr>
          <p:cNvPr id="607" name="Google Shape;607;p30" descr="Skolebygning kontur"/>
          <p:cNvPicPr preferRelativeResize="0"/>
          <p:nvPr/>
        </p:nvPicPr>
        <p:blipFill rotWithShape="1">
          <a:blip r:embed="rId4">
            <a:alphaModFix/>
          </a:blip>
          <a:srcRect/>
          <a:stretch/>
        </p:blipFill>
        <p:spPr>
          <a:xfrm>
            <a:off x="9155209" y="3811744"/>
            <a:ext cx="2898692" cy="28986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500"/>
                                        <p:tgtEl>
                                          <p:spTgt spid="606"/>
                                        </p:tgtEl>
                                      </p:cBhvr>
                                    </p:animEffect>
                                  </p:childTnLst>
                                </p:cTn>
                              </p:par>
                              <p:par>
                                <p:cTn id="8" presetID="10" presetClass="entr" presetSubtype="0" fill="hold" nodeType="withEffect">
                                  <p:stCondLst>
                                    <p:cond delay="0"/>
                                  </p:stCondLst>
                                  <p:childTnLst>
                                    <p:set>
                                      <p:cBhvr>
                                        <p:cTn id="9" dur="1" fill="hold">
                                          <p:stCondLst>
                                            <p:cond delay="0"/>
                                          </p:stCondLst>
                                        </p:cTn>
                                        <p:tgtEl>
                                          <p:spTgt spid="607"/>
                                        </p:tgtEl>
                                        <p:attrNameLst>
                                          <p:attrName>style.visibility</p:attrName>
                                        </p:attrNameLst>
                                      </p:cBhvr>
                                      <p:to>
                                        <p:strVal val="visible"/>
                                      </p:to>
                                    </p:set>
                                    <p:animEffect transition="in" filter="fade">
                                      <p:cBhvr>
                                        <p:cTn id="10" dur="5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31"/>
          <p:cNvSpPr/>
          <p:nvPr/>
        </p:nvSpPr>
        <p:spPr>
          <a:xfrm>
            <a:off x="0" y="-1"/>
            <a:ext cx="12191695" cy="6852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3" name="Google Shape;613;p3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14" name="Google Shape;614;p31"/>
          <p:cNvPicPr preferRelativeResize="0"/>
          <p:nvPr/>
        </p:nvPicPr>
        <p:blipFill rotWithShape="1">
          <a:blip r:embed="rId3">
            <a:alphaModFix/>
          </a:blip>
          <a:srcRect/>
          <a:stretch/>
        </p:blipFill>
        <p:spPr>
          <a:xfrm>
            <a:off x="360790" y="3358125"/>
            <a:ext cx="4141760" cy="1056149"/>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615" name="Google Shape;615;p31"/>
          <p:cNvGrpSpPr/>
          <p:nvPr/>
        </p:nvGrpSpPr>
        <p:grpSpPr>
          <a:xfrm>
            <a:off x="-4253" y="-5977"/>
            <a:ext cx="6238675" cy="6863979"/>
            <a:chOff x="305" y="-5977"/>
            <a:chExt cx="6238675" cy="6863979"/>
          </a:xfrm>
        </p:grpSpPr>
        <p:sp>
          <p:nvSpPr>
            <p:cNvPr id="616" name="Google Shape;616;p31"/>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7" name="Google Shape;617;p31"/>
            <p:cNvSpPr/>
            <p:nvPr/>
          </p:nvSpPr>
          <p:spPr>
            <a:xfrm flipH="1">
              <a:off x="305" y="1"/>
              <a:ext cx="6165116"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8" name="Google Shape;618;p31"/>
            <p:cNvSpPr/>
            <p:nvPr/>
          </p:nvSpPr>
          <p:spPr>
            <a:xfrm flipH="1">
              <a:off x="305" y="-5977"/>
              <a:ext cx="6238675"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619" name="Google Shape;619;p31"/>
          <p:cNvSpPr txBox="1"/>
          <p:nvPr/>
        </p:nvSpPr>
        <p:spPr>
          <a:xfrm>
            <a:off x="8190122" y="3358125"/>
            <a:ext cx="1972313" cy="1297115"/>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90000"/>
              </a:lnSpc>
              <a:spcBef>
                <a:spcPts val="0"/>
              </a:spcBef>
              <a:spcAft>
                <a:spcPts val="0"/>
              </a:spcAft>
              <a:buClr>
                <a:srgbClr val="44546A"/>
              </a:buClr>
              <a:buSzPct val="100000"/>
              <a:buFont typeface="Calibri"/>
              <a:buNone/>
            </a:pPr>
            <a:r>
              <a:rPr lang="da-DK" sz="8800" b="1" i="0" u="none" strike="noStrike" cap="none">
                <a:solidFill>
                  <a:srgbClr val="44546A"/>
                </a:solidFill>
                <a:latin typeface="Calibri"/>
                <a:ea typeface="Calibri"/>
                <a:cs typeface="Calibri"/>
                <a:sym typeface="Calibri"/>
              </a:rPr>
              <a:t>TAK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0FE31C1E-CF99-4CCF-AA87-779940390796}"/>
            </a:ext>
          </a:extLst>
        </p:cNvPr>
        <p:cNvGrpSpPr/>
        <p:nvPr/>
      </p:nvGrpSpPr>
      <p:grpSpPr>
        <a:xfrm>
          <a:off x="0" y="0"/>
          <a:ext cx="0" cy="0"/>
          <a:chOff x="0" y="0"/>
          <a:chExt cx="0" cy="0"/>
        </a:xfrm>
      </p:grpSpPr>
      <p:grpSp>
        <p:nvGrpSpPr>
          <p:cNvPr id="103" name="Google Shape;103;p2">
            <a:extLst>
              <a:ext uri="{FF2B5EF4-FFF2-40B4-BE49-F238E27FC236}">
                <a16:creationId xmlns:a16="http://schemas.microsoft.com/office/drawing/2014/main" id="{5140A116-56D8-9730-43CA-5408500407DF}"/>
              </a:ext>
            </a:extLst>
          </p:cNvPr>
          <p:cNvGrpSpPr/>
          <p:nvPr/>
        </p:nvGrpSpPr>
        <p:grpSpPr>
          <a:xfrm>
            <a:off x="7867135" y="0"/>
            <a:ext cx="4324865" cy="2641149"/>
            <a:chOff x="6867015" y="-1"/>
            <a:chExt cx="5324985" cy="3251912"/>
          </a:xfrm>
        </p:grpSpPr>
        <p:sp>
          <p:nvSpPr>
            <p:cNvPr id="104" name="Google Shape;104;p2">
              <a:extLst>
                <a:ext uri="{FF2B5EF4-FFF2-40B4-BE49-F238E27FC236}">
                  <a16:creationId xmlns:a16="http://schemas.microsoft.com/office/drawing/2014/main" id="{98EC8897-F7C6-024A-3E14-55DCCA8B2339}"/>
                </a:ext>
              </a:extLst>
            </p:cNvPr>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105;p2">
              <a:extLst>
                <a:ext uri="{FF2B5EF4-FFF2-40B4-BE49-F238E27FC236}">
                  <a16:creationId xmlns:a16="http://schemas.microsoft.com/office/drawing/2014/main" id="{1831FF5F-127D-F846-743B-CDEC56627503}"/>
                </a:ext>
              </a:extLst>
            </p:cNvPr>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2">
              <a:extLst>
                <a:ext uri="{FF2B5EF4-FFF2-40B4-BE49-F238E27FC236}">
                  <a16:creationId xmlns:a16="http://schemas.microsoft.com/office/drawing/2014/main" id="{C5B2D643-81D1-EB4F-0611-805094191749}"/>
                </a:ext>
              </a:extLst>
            </p:cNvPr>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7" name="Google Shape;107;p2">
              <a:extLst>
                <a:ext uri="{FF2B5EF4-FFF2-40B4-BE49-F238E27FC236}">
                  <a16:creationId xmlns:a16="http://schemas.microsoft.com/office/drawing/2014/main" id="{B1E17E97-3BB2-0173-64F7-5625EFD1F1B9}"/>
                </a:ext>
              </a:extLst>
            </p:cNvPr>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08" name="Google Shape;108;p2">
            <a:extLst>
              <a:ext uri="{FF2B5EF4-FFF2-40B4-BE49-F238E27FC236}">
                <a16:creationId xmlns:a16="http://schemas.microsoft.com/office/drawing/2014/main" id="{41C386EC-B8E9-B143-4E0A-4B2714BFD703}"/>
              </a:ext>
            </a:extLst>
          </p:cNvPr>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09" name="Google Shape;109;p2">
            <a:extLst>
              <a:ext uri="{FF2B5EF4-FFF2-40B4-BE49-F238E27FC236}">
                <a16:creationId xmlns:a16="http://schemas.microsoft.com/office/drawing/2014/main" id="{63D8B4F7-53AF-182C-DC17-A117ADA02290}"/>
              </a:ext>
            </a:extLst>
          </p:cNvPr>
          <p:cNvSpPr txBox="1">
            <a:spLocks noGrp="1"/>
          </p:cNvSpPr>
          <p:nvPr>
            <p:ph type="title"/>
          </p:nvPr>
        </p:nvSpPr>
        <p:spPr>
          <a:xfrm>
            <a:off x="361506" y="677060"/>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ts val="4400"/>
              <a:buFont typeface="Calibri"/>
              <a:buNone/>
            </a:pPr>
            <a:r>
              <a:rPr lang="da-DK" sz="3600" b="1" dirty="0">
                <a:solidFill>
                  <a:schemeClr val="bg2">
                    <a:lumMod val="75000"/>
                  </a:schemeClr>
                </a:solidFill>
                <a:latin typeface="+mn-lt"/>
              </a:rPr>
              <a:t>Hvad betyder det at blive sat under administration?</a:t>
            </a:r>
            <a:endParaRPr lang="da-DK" sz="3600" dirty="0">
              <a:solidFill>
                <a:schemeClr val="bg2">
                  <a:lumMod val="75000"/>
                </a:schemeClr>
              </a:solidFill>
            </a:endParaRPr>
          </a:p>
        </p:txBody>
      </p:sp>
      <p:sp>
        <p:nvSpPr>
          <p:cNvPr id="4" name="Tekstfelt 3">
            <a:extLst>
              <a:ext uri="{FF2B5EF4-FFF2-40B4-BE49-F238E27FC236}">
                <a16:creationId xmlns:a16="http://schemas.microsoft.com/office/drawing/2014/main" id="{85A0B1E9-3F93-1D91-E4C6-EE1773464090}"/>
              </a:ext>
            </a:extLst>
          </p:cNvPr>
          <p:cNvSpPr txBox="1"/>
          <p:nvPr/>
        </p:nvSpPr>
        <p:spPr>
          <a:xfrm>
            <a:off x="475664" y="2435192"/>
            <a:ext cx="9719390" cy="4401205"/>
          </a:xfrm>
          <a:prstGeom prst="rect">
            <a:avLst/>
          </a:prstGeom>
          <a:noFill/>
        </p:spPr>
        <p:txBody>
          <a:bodyPr wrap="square">
            <a:spAutoFit/>
          </a:bodyPr>
          <a:lstStyle/>
          <a:p>
            <a:r>
              <a:rPr lang="da-DK" sz="2800" b="1" dirty="0">
                <a:solidFill>
                  <a:schemeClr val="bg2">
                    <a:lumMod val="75000"/>
                  </a:schemeClr>
                </a:solidFill>
                <a:highlight>
                  <a:srgbClr val="FFFFFF"/>
                </a:highlight>
                <a:latin typeface="Calibri" panose="020F0502020204030204" pitchFamily="34" charset="0"/>
                <a:cs typeface="Calibri" panose="020F0502020204030204" pitchFamily="34" charset="0"/>
              </a:rPr>
              <a:t>”</a:t>
            </a:r>
            <a:r>
              <a:rPr lang="da-DK" sz="2800" b="1" i="0" dirty="0">
                <a:solidFill>
                  <a:schemeClr val="bg2">
                    <a:lumMod val="75000"/>
                  </a:schemeClr>
                </a:solidFill>
                <a:effectLst/>
                <a:highlight>
                  <a:srgbClr val="FFFFFF"/>
                </a:highlight>
                <a:latin typeface="Calibri" panose="020F0502020204030204" pitchFamily="34" charset="0"/>
                <a:cs typeface="Calibri" panose="020F0502020204030204" pitchFamily="34" charset="0"/>
              </a:rPr>
              <a:t>Der er ingen kære mor. Det er barskt, barskt, barskt. Og hvis ikke man selv kan lægge en plan for, hvordan man får rettet økonomien op, laver ministeriet budgetterne for dig. Og deres regnedrenge har altså intet forhold til idrætsforeninger, svømmeklubber og så videre. De skal bare have pengene til at passe.”</a:t>
            </a:r>
          </a:p>
          <a:p>
            <a:endParaRPr lang="da-DK" sz="2800" b="1" dirty="0">
              <a:solidFill>
                <a:schemeClr val="bg2">
                  <a:lumMod val="75000"/>
                </a:schemeClr>
              </a:solidFill>
              <a:highlight>
                <a:srgbClr val="FFFFFF"/>
              </a:highlight>
              <a:latin typeface="Calibri" panose="020F0502020204030204" pitchFamily="34" charset="0"/>
              <a:cs typeface="Calibri" panose="020F0502020204030204" pitchFamily="34" charset="0"/>
            </a:endParaRPr>
          </a:p>
          <a:p>
            <a:r>
              <a:rPr lang="da-DK" sz="2800" b="1" i="0" dirty="0">
                <a:solidFill>
                  <a:schemeClr val="bg2">
                    <a:lumMod val="60000"/>
                    <a:lumOff val="40000"/>
                  </a:schemeClr>
                </a:solidFill>
                <a:effectLst/>
                <a:highlight>
                  <a:srgbClr val="FFFFFF"/>
                </a:highlight>
                <a:latin typeface="Calibri" panose="020F0502020204030204" pitchFamily="34" charset="0"/>
                <a:cs typeface="Calibri" panose="020F0502020204030204" pitchFamily="34" charset="0"/>
              </a:rPr>
              <a:t>Knud Kristensen, tidligere borgmester, Vesthimmerlands Kommune</a:t>
            </a:r>
            <a:endParaRPr lang="da-DK" sz="2800" b="1" dirty="0">
              <a:solidFill>
                <a:schemeClr val="bg2">
                  <a:lumMod val="60000"/>
                  <a:lumOff val="4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da-DK" sz="2800" b="1" dirty="0">
              <a:solidFill>
                <a:schemeClr val="bg2">
                  <a:lumMod val="75000"/>
                </a:schemeClr>
              </a:solidFill>
              <a:latin typeface="Calibri" panose="020F0502020204030204" pitchFamily="34" charset="0"/>
              <a:cs typeface="Calibri" panose="020F0502020204030204" pitchFamily="34" charset="0"/>
            </a:endParaRPr>
          </a:p>
        </p:txBody>
      </p:sp>
      <p:sp>
        <p:nvSpPr>
          <p:cNvPr id="11" name="Ellipse 10">
            <a:extLst>
              <a:ext uri="{FF2B5EF4-FFF2-40B4-BE49-F238E27FC236}">
                <a16:creationId xmlns:a16="http://schemas.microsoft.com/office/drawing/2014/main" id="{8FF6CCF7-3A7B-F3B1-D0C7-40F2C6DF2A35}"/>
              </a:ext>
            </a:extLst>
          </p:cNvPr>
          <p:cNvSpPr/>
          <p:nvPr/>
        </p:nvSpPr>
        <p:spPr>
          <a:xfrm>
            <a:off x="10533254" y="4635795"/>
            <a:ext cx="397020" cy="1010093"/>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 name="Billede 1" descr="Et billede, der indeholder person, tøj, Ansigt, slips&#10;&#10;Automatisk genereret beskrivelse">
            <a:extLst>
              <a:ext uri="{FF2B5EF4-FFF2-40B4-BE49-F238E27FC236}">
                <a16:creationId xmlns:a16="http://schemas.microsoft.com/office/drawing/2014/main" id="{0F895FF1-FF07-6DC4-26FC-F785E9D68872}"/>
              </a:ext>
            </a:extLst>
          </p:cNvPr>
          <p:cNvPicPr>
            <a:picLocks noChangeAspect="1"/>
          </p:cNvPicPr>
          <p:nvPr/>
        </p:nvPicPr>
        <p:blipFill rotWithShape="1">
          <a:blip r:embed="rId4">
            <a:extLst>
              <a:ext uri="{28A0092B-C50C-407E-A947-70E740481C1C}">
                <a14:useLocalDpi xmlns:a14="http://schemas.microsoft.com/office/drawing/2010/main" val="0"/>
              </a:ext>
            </a:extLst>
          </a:blip>
          <a:srcRect l="13162" t="16926" r="9413" b="43730"/>
          <a:stretch/>
        </p:blipFill>
        <p:spPr>
          <a:xfrm>
            <a:off x="9095168" y="4496625"/>
            <a:ext cx="3018773" cy="2298526"/>
          </a:xfrm>
          <a:prstGeom prst="rect">
            <a:avLst/>
          </a:prstGeom>
          <a:effectLst>
            <a:softEdge rad="635000"/>
          </a:effectLst>
        </p:spPr>
      </p:pic>
      <p:sp>
        <p:nvSpPr>
          <p:cNvPr id="3" name="Tekstfelt 2">
            <a:extLst>
              <a:ext uri="{FF2B5EF4-FFF2-40B4-BE49-F238E27FC236}">
                <a16:creationId xmlns:a16="http://schemas.microsoft.com/office/drawing/2014/main" id="{3B77C577-818A-0FFD-497A-D224B86A30B8}"/>
              </a:ext>
            </a:extLst>
          </p:cNvPr>
          <p:cNvSpPr txBox="1"/>
          <p:nvPr/>
        </p:nvSpPr>
        <p:spPr>
          <a:xfrm>
            <a:off x="9460469" y="6640505"/>
            <a:ext cx="3408646" cy="184666"/>
          </a:xfrm>
          <a:prstGeom prst="rect">
            <a:avLst/>
          </a:prstGeom>
          <a:noFill/>
        </p:spPr>
        <p:txBody>
          <a:bodyPr wrap="square">
            <a:spAutoFit/>
          </a:bodyPr>
          <a:lstStyle/>
          <a:p>
            <a:r>
              <a:rPr lang="da-DK" sz="600" b="1" dirty="0">
                <a:solidFill>
                  <a:schemeClr val="bg2">
                    <a:lumMod val="75000"/>
                  </a:schemeClr>
                </a:solidFill>
              </a:rPr>
              <a:t>Asger Ladefoged/Ritzau </a:t>
            </a:r>
            <a:r>
              <a:rPr lang="da-DK" sz="600" b="1" dirty="0" err="1">
                <a:solidFill>
                  <a:schemeClr val="bg2">
                    <a:lumMod val="75000"/>
                  </a:schemeClr>
                </a:solidFill>
              </a:rPr>
              <a:t>Scanpix</a:t>
            </a:r>
            <a:endParaRPr lang="da-DK" sz="600" b="1" dirty="0">
              <a:solidFill>
                <a:schemeClr val="bg2">
                  <a:lumMod val="75000"/>
                </a:schemeClr>
              </a:solidFill>
            </a:endParaRPr>
          </a:p>
        </p:txBody>
      </p:sp>
    </p:spTree>
    <p:extLst>
      <p:ext uri="{BB962C8B-B14F-4D97-AF65-F5344CB8AC3E}">
        <p14:creationId xmlns:p14="http://schemas.microsoft.com/office/powerpoint/2010/main" val="345748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EED98-5233-47CC-A9C7-4A6C144E0AAA}"/>
              </a:ext>
            </a:extLst>
          </p:cNvPr>
          <p:cNvSpPr>
            <a:spLocks noGrp="1"/>
          </p:cNvSpPr>
          <p:nvPr>
            <p:ph type="title"/>
          </p:nvPr>
        </p:nvSpPr>
        <p:spPr>
          <a:xfrm>
            <a:off x="843433" y="740577"/>
            <a:ext cx="10515600" cy="1325563"/>
          </a:xfrm>
        </p:spPr>
        <p:txBody>
          <a:bodyPr>
            <a:normAutofit/>
          </a:bodyPr>
          <a:lstStyle/>
          <a:p>
            <a:r>
              <a:rPr lang="da-DK" sz="4000" b="1" dirty="0">
                <a:solidFill>
                  <a:schemeClr val="bg2">
                    <a:lumMod val="75000"/>
                  </a:schemeClr>
                </a:solidFill>
                <a:latin typeface="+mn-lt"/>
              </a:rPr>
              <a:t>Risiko for at ende i </a:t>
            </a:r>
            <a:br>
              <a:rPr lang="da-DK" sz="4000" b="1" dirty="0">
                <a:solidFill>
                  <a:schemeClr val="bg2">
                    <a:lumMod val="75000"/>
                  </a:schemeClr>
                </a:solidFill>
                <a:latin typeface="+mn-lt"/>
              </a:rPr>
            </a:br>
            <a:r>
              <a:rPr lang="da-DK" sz="4000" b="1" dirty="0">
                <a:solidFill>
                  <a:schemeClr val="bg2">
                    <a:lumMod val="75000"/>
                  </a:schemeClr>
                </a:solidFill>
                <a:latin typeface="+mn-lt"/>
              </a:rPr>
              <a:t>selvforstærkende nedtur</a:t>
            </a:r>
          </a:p>
        </p:txBody>
      </p:sp>
      <p:sp>
        <p:nvSpPr>
          <p:cNvPr id="3" name="Pladsholder til indhold 2">
            <a:extLst>
              <a:ext uri="{FF2B5EF4-FFF2-40B4-BE49-F238E27FC236}">
                <a16:creationId xmlns:a16="http://schemas.microsoft.com/office/drawing/2014/main" id="{4FFE22E0-FBD0-24FB-CE1D-E2ACB5C950C4}"/>
              </a:ext>
            </a:extLst>
          </p:cNvPr>
          <p:cNvSpPr>
            <a:spLocks noGrp="1"/>
          </p:cNvSpPr>
          <p:nvPr>
            <p:ph idx="1"/>
          </p:nvPr>
        </p:nvSpPr>
        <p:spPr>
          <a:xfrm>
            <a:off x="838200" y="2765485"/>
            <a:ext cx="10515600" cy="4351338"/>
          </a:xfrm>
        </p:spPr>
        <p:txBody>
          <a:bodyPr>
            <a:normAutofit/>
          </a:bodyPr>
          <a:lstStyle/>
          <a:p>
            <a:r>
              <a:rPr lang="da-DK" sz="2400" b="1" dirty="0">
                <a:solidFill>
                  <a:schemeClr val="bg2">
                    <a:lumMod val="75000"/>
                  </a:schemeClr>
                </a:solidFill>
              </a:rPr>
              <a:t>I kan hurtigt ende med en likviditet under 2.000 </a:t>
            </a:r>
            <a:r>
              <a:rPr lang="da-DK" sz="2400" b="1" dirty="0" err="1">
                <a:solidFill>
                  <a:schemeClr val="bg2">
                    <a:lumMod val="75000"/>
                  </a:schemeClr>
                </a:solidFill>
              </a:rPr>
              <a:t>kr</a:t>
            </a:r>
            <a:r>
              <a:rPr lang="da-DK" sz="2400" b="1" dirty="0">
                <a:solidFill>
                  <a:schemeClr val="bg2">
                    <a:lumMod val="75000"/>
                  </a:schemeClr>
                </a:solidFill>
              </a:rPr>
              <a:t>/</a:t>
            </a:r>
            <a:r>
              <a:rPr lang="da-DK" sz="2400" b="1" dirty="0" err="1">
                <a:solidFill>
                  <a:schemeClr val="bg2">
                    <a:lumMod val="75000"/>
                  </a:schemeClr>
                </a:solidFill>
              </a:rPr>
              <a:t>indb</a:t>
            </a:r>
            <a:r>
              <a:rPr lang="da-DK" sz="2400" b="1" dirty="0">
                <a:solidFill>
                  <a:schemeClr val="bg2">
                    <a:lumMod val="75000"/>
                  </a:schemeClr>
                </a:solidFill>
              </a:rPr>
              <a:t>.</a:t>
            </a:r>
          </a:p>
          <a:p>
            <a:r>
              <a:rPr lang="da-DK" sz="2400" b="1" dirty="0">
                <a:solidFill>
                  <a:schemeClr val="bg2">
                    <a:lumMod val="75000"/>
                  </a:schemeClr>
                </a:solidFill>
              </a:rPr>
              <a:t>Tvunget til kortsigtede beslutninger, som afføder nye problemer:</a:t>
            </a:r>
          </a:p>
          <a:p>
            <a:pPr lvl="1">
              <a:buFontTx/>
              <a:buChar char="-"/>
            </a:pPr>
            <a:r>
              <a:rPr lang="da-DK" b="1" dirty="0">
                <a:solidFill>
                  <a:schemeClr val="bg2">
                    <a:lumMod val="75000"/>
                  </a:schemeClr>
                </a:solidFill>
              </a:rPr>
              <a:t>Haste-lukning af skoler, ældrecentre etc.</a:t>
            </a:r>
          </a:p>
          <a:p>
            <a:pPr lvl="1">
              <a:buFontTx/>
              <a:buChar char="-"/>
            </a:pPr>
            <a:r>
              <a:rPr lang="da-DK" b="1" dirty="0">
                <a:solidFill>
                  <a:schemeClr val="bg2">
                    <a:lumMod val="75000"/>
                  </a:schemeClr>
                </a:solidFill>
              </a:rPr>
              <a:t>Udskydelse af anlæg</a:t>
            </a:r>
          </a:p>
          <a:p>
            <a:pPr lvl="1">
              <a:buFontTx/>
              <a:buChar char="-"/>
            </a:pPr>
            <a:r>
              <a:rPr lang="da-DK" b="1" dirty="0">
                <a:solidFill>
                  <a:schemeClr val="bg2">
                    <a:lumMod val="75000"/>
                  </a:schemeClr>
                </a:solidFill>
              </a:rPr>
              <a:t>Manglende investeringer i langsigtede strukturtilpasninger</a:t>
            </a:r>
          </a:p>
          <a:p>
            <a:pPr lvl="1">
              <a:buFontTx/>
              <a:buChar char="-"/>
            </a:pPr>
            <a:r>
              <a:rPr lang="da-DK" b="1" dirty="0">
                <a:solidFill>
                  <a:schemeClr val="bg2">
                    <a:lumMod val="75000"/>
                  </a:schemeClr>
                </a:solidFill>
              </a:rPr>
              <a:t>Stop for alle forebyggende tiltag</a:t>
            </a:r>
          </a:p>
        </p:txBody>
      </p:sp>
      <p:grpSp>
        <p:nvGrpSpPr>
          <p:cNvPr id="5" name="Google Shape;103;p2">
            <a:extLst>
              <a:ext uri="{FF2B5EF4-FFF2-40B4-BE49-F238E27FC236}">
                <a16:creationId xmlns:a16="http://schemas.microsoft.com/office/drawing/2014/main" id="{539D2245-C14E-81EA-B08B-629B32B8690B}"/>
              </a:ext>
            </a:extLst>
          </p:cNvPr>
          <p:cNvGrpSpPr/>
          <p:nvPr/>
        </p:nvGrpSpPr>
        <p:grpSpPr>
          <a:xfrm>
            <a:off x="7867135" y="0"/>
            <a:ext cx="4324865" cy="2641149"/>
            <a:chOff x="6867015" y="-1"/>
            <a:chExt cx="5324985" cy="3251912"/>
          </a:xfrm>
        </p:grpSpPr>
        <p:sp>
          <p:nvSpPr>
            <p:cNvPr id="6" name="Google Shape;104;p2">
              <a:extLst>
                <a:ext uri="{FF2B5EF4-FFF2-40B4-BE49-F238E27FC236}">
                  <a16:creationId xmlns:a16="http://schemas.microsoft.com/office/drawing/2014/main" id="{D7464EAA-0208-9EE8-54C6-910AFFC798DA}"/>
                </a:ext>
              </a:extLst>
            </p:cNvPr>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bg2">
                    <a:lumMod val="75000"/>
                  </a:schemeClr>
                </a:solidFill>
                <a:latin typeface="Calibri"/>
                <a:ea typeface="Calibri"/>
                <a:cs typeface="Calibri"/>
                <a:sym typeface="Calibri"/>
              </a:endParaRPr>
            </a:p>
          </p:txBody>
        </p:sp>
        <p:sp>
          <p:nvSpPr>
            <p:cNvPr id="7" name="Google Shape;105;p2">
              <a:extLst>
                <a:ext uri="{FF2B5EF4-FFF2-40B4-BE49-F238E27FC236}">
                  <a16:creationId xmlns:a16="http://schemas.microsoft.com/office/drawing/2014/main" id="{9917DBE4-91AC-51E6-2403-3739AD8F90BE}"/>
                </a:ext>
              </a:extLst>
            </p:cNvPr>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bg2">
                    <a:lumMod val="75000"/>
                  </a:schemeClr>
                </a:solidFill>
                <a:latin typeface="Calibri"/>
                <a:ea typeface="Calibri"/>
                <a:cs typeface="Calibri"/>
                <a:sym typeface="Calibri"/>
              </a:endParaRPr>
            </a:p>
          </p:txBody>
        </p:sp>
        <p:sp>
          <p:nvSpPr>
            <p:cNvPr id="8" name="Google Shape;106;p2">
              <a:extLst>
                <a:ext uri="{FF2B5EF4-FFF2-40B4-BE49-F238E27FC236}">
                  <a16:creationId xmlns:a16="http://schemas.microsoft.com/office/drawing/2014/main" id="{816D5F68-9B60-BBBC-D541-217A1E3CB7AF}"/>
                </a:ext>
              </a:extLst>
            </p:cNvPr>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bg2">
                    <a:lumMod val="75000"/>
                  </a:schemeClr>
                </a:solidFill>
                <a:latin typeface="Calibri"/>
                <a:ea typeface="Calibri"/>
                <a:cs typeface="Calibri"/>
                <a:sym typeface="Calibri"/>
              </a:endParaRPr>
            </a:p>
          </p:txBody>
        </p:sp>
        <p:sp>
          <p:nvSpPr>
            <p:cNvPr id="9" name="Google Shape;107;p2">
              <a:extLst>
                <a:ext uri="{FF2B5EF4-FFF2-40B4-BE49-F238E27FC236}">
                  <a16:creationId xmlns:a16="http://schemas.microsoft.com/office/drawing/2014/main" id="{36875209-E324-1542-B05A-291912AA817F}"/>
                </a:ext>
              </a:extLst>
            </p:cNvPr>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bg2">
                    <a:lumMod val="75000"/>
                  </a:schemeClr>
                </a:solidFill>
                <a:latin typeface="Calibri"/>
                <a:ea typeface="Calibri"/>
                <a:cs typeface="Calibri"/>
                <a:sym typeface="Calibri"/>
              </a:endParaRPr>
            </a:p>
          </p:txBody>
        </p:sp>
      </p:grpSp>
      <p:pic>
        <p:nvPicPr>
          <p:cNvPr id="10" name="Google Shape;108;p2">
            <a:extLst>
              <a:ext uri="{FF2B5EF4-FFF2-40B4-BE49-F238E27FC236}">
                <a16:creationId xmlns:a16="http://schemas.microsoft.com/office/drawing/2014/main" id="{4A042DAA-B3DD-FD7A-1E58-236FA400931D}"/>
              </a:ext>
            </a:extLst>
          </p:cNvPr>
          <p:cNvPicPr preferRelativeResize="0"/>
          <p:nvPr/>
        </p:nvPicPr>
        <p:blipFill rotWithShape="1">
          <a:blip r:embed="rId2">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4" name="Ellipse 3">
            <a:extLst>
              <a:ext uri="{FF2B5EF4-FFF2-40B4-BE49-F238E27FC236}">
                <a16:creationId xmlns:a16="http://schemas.microsoft.com/office/drawing/2014/main" id="{A4D66C86-22D5-BB74-EB2E-151DB4A9A8A6}"/>
              </a:ext>
            </a:extLst>
          </p:cNvPr>
          <p:cNvSpPr/>
          <p:nvPr/>
        </p:nvSpPr>
        <p:spPr>
          <a:xfrm>
            <a:off x="9477822" y="1176034"/>
            <a:ext cx="2090057" cy="97903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200" dirty="0">
                <a:solidFill>
                  <a:schemeClr val="tx1"/>
                </a:solidFill>
              </a:rPr>
              <a:t>Maj 2023</a:t>
            </a:r>
          </a:p>
        </p:txBody>
      </p:sp>
    </p:spTree>
    <p:extLst>
      <p:ext uri="{BB962C8B-B14F-4D97-AF65-F5344CB8AC3E}">
        <p14:creationId xmlns:p14="http://schemas.microsoft.com/office/powerpoint/2010/main" val="163834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0"/>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ts val="4800"/>
              <a:buFont typeface="Calibri"/>
              <a:buNone/>
            </a:pPr>
            <a:r>
              <a:rPr lang="da-DK" sz="4800" b="1" dirty="0">
                <a:solidFill>
                  <a:srgbClr val="323F4F"/>
                </a:solidFill>
              </a:rPr>
              <a:t>Et bilag viser, hvorfor I er på </a:t>
            </a:r>
            <a:br>
              <a:rPr lang="da-DK" sz="4800" b="1" dirty="0">
                <a:solidFill>
                  <a:srgbClr val="323F4F"/>
                </a:solidFill>
              </a:rPr>
            </a:br>
            <a:r>
              <a:rPr lang="da-DK" sz="4800" b="1" dirty="0">
                <a:solidFill>
                  <a:srgbClr val="323F4F"/>
                </a:solidFill>
              </a:rPr>
              <a:t>vej væk fra afgrunden</a:t>
            </a:r>
            <a:endParaRPr dirty="0"/>
          </a:p>
        </p:txBody>
      </p:sp>
      <p:grpSp>
        <p:nvGrpSpPr>
          <p:cNvPr id="600" name="Google Shape;600;p30"/>
          <p:cNvGrpSpPr/>
          <p:nvPr/>
        </p:nvGrpSpPr>
        <p:grpSpPr>
          <a:xfrm>
            <a:off x="7867135" y="0"/>
            <a:ext cx="4324865" cy="2641149"/>
            <a:chOff x="6867015" y="-1"/>
            <a:chExt cx="5324985" cy="3251912"/>
          </a:xfrm>
        </p:grpSpPr>
        <p:sp>
          <p:nvSpPr>
            <p:cNvPr id="601" name="Google Shape;601;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2" name="Google Shape;602;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3" name="Google Shape;603;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4" name="Google Shape;604;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605" name="Google Shape;605;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9" name="Billede 8" descr="Et billede, der indeholder tekst, skærmbillede, Font/skrifttype, linje/række&#10;&#10;Automatisk genereret beskrivelse">
            <a:extLst>
              <a:ext uri="{FF2B5EF4-FFF2-40B4-BE49-F238E27FC236}">
                <a16:creationId xmlns:a16="http://schemas.microsoft.com/office/drawing/2014/main" id="{97264FE1-4155-62E5-B13A-0A8F381981C2}"/>
              </a:ext>
            </a:extLst>
          </p:cNvPr>
          <p:cNvPicPr>
            <a:picLocks noChangeAspect="1"/>
          </p:cNvPicPr>
          <p:nvPr/>
        </p:nvPicPr>
        <p:blipFill>
          <a:blip r:embed="rId4"/>
          <a:stretch>
            <a:fillRect/>
          </a:stretch>
        </p:blipFill>
        <p:spPr>
          <a:xfrm>
            <a:off x="2604223" y="1943108"/>
            <a:ext cx="7772400" cy="4547488"/>
          </a:xfrm>
          <a:custGeom>
            <a:avLst/>
            <a:gdLst>
              <a:gd name="connsiteX0" fmla="*/ 0 w 7772400"/>
              <a:gd name="connsiteY0" fmla="*/ 0 h 4547488"/>
              <a:gd name="connsiteX1" fmla="*/ 520153 w 7772400"/>
              <a:gd name="connsiteY1" fmla="*/ 0 h 4547488"/>
              <a:gd name="connsiteX2" fmla="*/ 1195754 w 7772400"/>
              <a:gd name="connsiteY2" fmla="*/ 0 h 4547488"/>
              <a:gd name="connsiteX3" fmla="*/ 1871355 w 7772400"/>
              <a:gd name="connsiteY3" fmla="*/ 0 h 4547488"/>
              <a:gd name="connsiteX4" fmla="*/ 2236060 w 7772400"/>
              <a:gd name="connsiteY4" fmla="*/ 0 h 4547488"/>
              <a:gd name="connsiteX5" fmla="*/ 2600765 w 7772400"/>
              <a:gd name="connsiteY5" fmla="*/ 0 h 4547488"/>
              <a:gd name="connsiteX6" fmla="*/ 3276366 w 7772400"/>
              <a:gd name="connsiteY6" fmla="*/ 0 h 4547488"/>
              <a:gd name="connsiteX7" fmla="*/ 3718794 w 7772400"/>
              <a:gd name="connsiteY7" fmla="*/ 0 h 4547488"/>
              <a:gd name="connsiteX8" fmla="*/ 4238947 w 7772400"/>
              <a:gd name="connsiteY8" fmla="*/ 0 h 4547488"/>
              <a:gd name="connsiteX9" fmla="*/ 4681376 w 7772400"/>
              <a:gd name="connsiteY9" fmla="*/ 0 h 4547488"/>
              <a:gd name="connsiteX10" fmla="*/ 5046081 w 7772400"/>
              <a:gd name="connsiteY10" fmla="*/ 0 h 4547488"/>
              <a:gd name="connsiteX11" fmla="*/ 5799406 w 7772400"/>
              <a:gd name="connsiteY11" fmla="*/ 0 h 4547488"/>
              <a:gd name="connsiteX12" fmla="*/ 6397283 w 7772400"/>
              <a:gd name="connsiteY12" fmla="*/ 0 h 4547488"/>
              <a:gd name="connsiteX13" fmla="*/ 7072884 w 7772400"/>
              <a:gd name="connsiteY13" fmla="*/ 0 h 4547488"/>
              <a:gd name="connsiteX14" fmla="*/ 7772400 w 7772400"/>
              <a:gd name="connsiteY14" fmla="*/ 0 h 4547488"/>
              <a:gd name="connsiteX15" fmla="*/ 7772400 w 7772400"/>
              <a:gd name="connsiteY15" fmla="*/ 659386 h 4547488"/>
              <a:gd name="connsiteX16" fmla="*/ 7772400 w 7772400"/>
              <a:gd name="connsiteY16" fmla="*/ 1318772 h 4547488"/>
              <a:gd name="connsiteX17" fmla="*/ 7772400 w 7772400"/>
              <a:gd name="connsiteY17" fmla="*/ 1932682 h 4547488"/>
              <a:gd name="connsiteX18" fmla="*/ 7772400 w 7772400"/>
              <a:gd name="connsiteY18" fmla="*/ 2592068 h 4547488"/>
              <a:gd name="connsiteX19" fmla="*/ 7772400 w 7772400"/>
              <a:gd name="connsiteY19" fmla="*/ 3115029 h 4547488"/>
              <a:gd name="connsiteX20" fmla="*/ 7772400 w 7772400"/>
              <a:gd name="connsiteY20" fmla="*/ 3592516 h 4547488"/>
              <a:gd name="connsiteX21" fmla="*/ 7772400 w 7772400"/>
              <a:gd name="connsiteY21" fmla="*/ 4024527 h 4547488"/>
              <a:gd name="connsiteX22" fmla="*/ 7772400 w 7772400"/>
              <a:gd name="connsiteY22" fmla="*/ 4547488 h 4547488"/>
              <a:gd name="connsiteX23" fmla="*/ 7407695 w 7772400"/>
              <a:gd name="connsiteY23" fmla="*/ 4547488 h 4547488"/>
              <a:gd name="connsiteX24" fmla="*/ 6887542 w 7772400"/>
              <a:gd name="connsiteY24" fmla="*/ 4547488 h 4547488"/>
              <a:gd name="connsiteX25" fmla="*/ 6445113 w 7772400"/>
              <a:gd name="connsiteY25" fmla="*/ 4547488 h 4547488"/>
              <a:gd name="connsiteX26" fmla="*/ 6080408 w 7772400"/>
              <a:gd name="connsiteY26" fmla="*/ 4547488 h 4547488"/>
              <a:gd name="connsiteX27" fmla="*/ 5482531 w 7772400"/>
              <a:gd name="connsiteY27" fmla="*/ 4547488 h 4547488"/>
              <a:gd name="connsiteX28" fmla="*/ 5117826 w 7772400"/>
              <a:gd name="connsiteY28" fmla="*/ 4547488 h 4547488"/>
              <a:gd name="connsiteX29" fmla="*/ 4753122 w 7772400"/>
              <a:gd name="connsiteY29" fmla="*/ 4547488 h 4547488"/>
              <a:gd name="connsiteX30" fmla="*/ 4155245 w 7772400"/>
              <a:gd name="connsiteY30" fmla="*/ 4547488 h 4547488"/>
              <a:gd name="connsiteX31" fmla="*/ 3712816 w 7772400"/>
              <a:gd name="connsiteY31" fmla="*/ 4547488 h 4547488"/>
              <a:gd name="connsiteX32" fmla="*/ 2959491 w 7772400"/>
              <a:gd name="connsiteY32" fmla="*/ 4547488 h 4547488"/>
              <a:gd name="connsiteX33" fmla="*/ 2361614 w 7772400"/>
              <a:gd name="connsiteY33" fmla="*/ 4547488 h 4547488"/>
              <a:gd name="connsiteX34" fmla="*/ 1919185 w 7772400"/>
              <a:gd name="connsiteY34" fmla="*/ 4547488 h 4547488"/>
              <a:gd name="connsiteX35" fmla="*/ 1476756 w 7772400"/>
              <a:gd name="connsiteY35" fmla="*/ 4547488 h 4547488"/>
              <a:gd name="connsiteX36" fmla="*/ 1034327 w 7772400"/>
              <a:gd name="connsiteY36" fmla="*/ 4547488 h 4547488"/>
              <a:gd name="connsiteX37" fmla="*/ 0 w 7772400"/>
              <a:gd name="connsiteY37" fmla="*/ 4547488 h 4547488"/>
              <a:gd name="connsiteX38" fmla="*/ 0 w 7772400"/>
              <a:gd name="connsiteY38" fmla="*/ 4115477 h 4547488"/>
              <a:gd name="connsiteX39" fmla="*/ 0 w 7772400"/>
              <a:gd name="connsiteY39" fmla="*/ 3592516 h 4547488"/>
              <a:gd name="connsiteX40" fmla="*/ 0 w 7772400"/>
              <a:gd name="connsiteY40" fmla="*/ 2933130 h 4547488"/>
              <a:gd name="connsiteX41" fmla="*/ 0 w 7772400"/>
              <a:gd name="connsiteY41" fmla="*/ 2501118 h 4547488"/>
              <a:gd name="connsiteX42" fmla="*/ 0 w 7772400"/>
              <a:gd name="connsiteY42" fmla="*/ 1932682 h 4547488"/>
              <a:gd name="connsiteX43" fmla="*/ 0 w 7772400"/>
              <a:gd name="connsiteY43" fmla="*/ 1500671 h 4547488"/>
              <a:gd name="connsiteX44" fmla="*/ 0 w 7772400"/>
              <a:gd name="connsiteY44" fmla="*/ 1023185 h 4547488"/>
              <a:gd name="connsiteX45" fmla="*/ 0 w 7772400"/>
              <a:gd name="connsiteY45" fmla="*/ 0 h 45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72400" h="4547488" fill="none" extrusionOk="0">
                <a:moveTo>
                  <a:pt x="0" y="0"/>
                </a:moveTo>
                <a:cubicBezTo>
                  <a:pt x="236776" y="-8066"/>
                  <a:pt x="357439" y="2523"/>
                  <a:pt x="520153" y="0"/>
                </a:cubicBezTo>
                <a:cubicBezTo>
                  <a:pt x="682867" y="-2523"/>
                  <a:pt x="916464" y="48910"/>
                  <a:pt x="1195754" y="0"/>
                </a:cubicBezTo>
                <a:cubicBezTo>
                  <a:pt x="1475044" y="-48910"/>
                  <a:pt x="1682764" y="71862"/>
                  <a:pt x="1871355" y="0"/>
                </a:cubicBezTo>
                <a:cubicBezTo>
                  <a:pt x="2059946" y="-71862"/>
                  <a:pt x="2072226" y="36772"/>
                  <a:pt x="2236060" y="0"/>
                </a:cubicBezTo>
                <a:cubicBezTo>
                  <a:pt x="2399894" y="-36772"/>
                  <a:pt x="2460206" y="20498"/>
                  <a:pt x="2600765" y="0"/>
                </a:cubicBezTo>
                <a:cubicBezTo>
                  <a:pt x="2741325" y="-20498"/>
                  <a:pt x="3056394" y="25082"/>
                  <a:pt x="3276366" y="0"/>
                </a:cubicBezTo>
                <a:cubicBezTo>
                  <a:pt x="3496338" y="-25082"/>
                  <a:pt x="3579818" y="44964"/>
                  <a:pt x="3718794" y="0"/>
                </a:cubicBezTo>
                <a:cubicBezTo>
                  <a:pt x="3857770" y="-44964"/>
                  <a:pt x="4065950" y="5156"/>
                  <a:pt x="4238947" y="0"/>
                </a:cubicBezTo>
                <a:cubicBezTo>
                  <a:pt x="4411944" y="-5156"/>
                  <a:pt x="4463550" y="16552"/>
                  <a:pt x="4681376" y="0"/>
                </a:cubicBezTo>
                <a:cubicBezTo>
                  <a:pt x="4899202" y="-16552"/>
                  <a:pt x="4965765" y="15552"/>
                  <a:pt x="5046081" y="0"/>
                </a:cubicBezTo>
                <a:cubicBezTo>
                  <a:pt x="5126398" y="-15552"/>
                  <a:pt x="5476056" y="86199"/>
                  <a:pt x="5799406" y="0"/>
                </a:cubicBezTo>
                <a:cubicBezTo>
                  <a:pt x="6122756" y="-86199"/>
                  <a:pt x="6211038" y="67215"/>
                  <a:pt x="6397283" y="0"/>
                </a:cubicBezTo>
                <a:cubicBezTo>
                  <a:pt x="6583528" y="-67215"/>
                  <a:pt x="6781140" y="2729"/>
                  <a:pt x="7072884" y="0"/>
                </a:cubicBezTo>
                <a:cubicBezTo>
                  <a:pt x="7364628" y="-2729"/>
                  <a:pt x="7454169" y="12567"/>
                  <a:pt x="7772400" y="0"/>
                </a:cubicBezTo>
                <a:cubicBezTo>
                  <a:pt x="7841801" y="228260"/>
                  <a:pt x="7728073" y="388152"/>
                  <a:pt x="7772400" y="659386"/>
                </a:cubicBezTo>
                <a:cubicBezTo>
                  <a:pt x="7816727" y="930620"/>
                  <a:pt x="7697182" y="992670"/>
                  <a:pt x="7772400" y="1318772"/>
                </a:cubicBezTo>
                <a:cubicBezTo>
                  <a:pt x="7847618" y="1644874"/>
                  <a:pt x="7770360" y="1795682"/>
                  <a:pt x="7772400" y="1932682"/>
                </a:cubicBezTo>
                <a:cubicBezTo>
                  <a:pt x="7774440" y="2069682"/>
                  <a:pt x="7730509" y="2349663"/>
                  <a:pt x="7772400" y="2592068"/>
                </a:cubicBezTo>
                <a:cubicBezTo>
                  <a:pt x="7814291" y="2834473"/>
                  <a:pt x="7762522" y="2884716"/>
                  <a:pt x="7772400" y="3115029"/>
                </a:cubicBezTo>
                <a:cubicBezTo>
                  <a:pt x="7782278" y="3345342"/>
                  <a:pt x="7743232" y="3387493"/>
                  <a:pt x="7772400" y="3592516"/>
                </a:cubicBezTo>
                <a:cubicBezTo>
                  <a:pt x="7801568" y="3797539"/>
                  <a:pt x="7739226" y="3886148"/>
                  <a:pt x="7772400" y="4024527"/>
                </a:cubicBezTo>
                <a:cubicBezTo>
                  <a:pt x="7805574" y="4162906"/>
                  <a:pt x="7740672" y="4423232"/>
                  <a:pt x="7772400" y="4547488"/>
                </a:cubicBezTo>
                <a:cubicBezTo>
                  <a:pt x="7676162" y="4570343"/>
                  <a:pt x="7512395" y="4539722"/>
                  <a:pt x="7407695" y="4547488"/>
                </a:cubicBezTo>
                <a:cubicBezTo>
                  <a:pt x="7302995" y="4555254"/>
                  <a:pt x="7140897" y="4526347"/>
                  <a:pt x="6887542" y="4547488"/>
                </a:cubicBezTo>
                <a:cubicBezTo>
                  <a:pt x="6634187" y="4568629"/>
                  <a:pt x="6638918" y="4510694"/>
                  <a:pt x="6445113" y="4547488"/>
                </a:cubicBezTo>
                <a:cubicBezTo>
                  <a:pt x="6251308" y="4584282"/>
                  <a:pt x="6224625" y="4511124"/>
                  <a:pt x="6080408" y="4547488"/>
                </a:cubicBezTo>
                <a:cubicBezTo>
                  <a:pt x="5936192" y="4583852"/>
                  <a:pt x="5718335" y="4522274"/>
                  <a:pt x="5482531" y="4547488"/>
                </a:cubicBezTo>
                <a:cubicBezTo>
                  <a:pt x="5246727" y="4572702"/>
                  <a:pt x="5291976" y="4505762"/>
                  <a:pt x="5117826" y="4547488"/>
                </a:cubicBezTo>
                <a:cubicBezTo>
                  <a:pt x="4943677" y="4589214"/>
                  <a:pt x="4886290" y="4527936"/>
                  <a:pt x="4753122" y="4547488"/>
                </a:cubicBezTo>
                <a:cubicBezTo>
                  <a:pt x="4619954" y="4567040"/>
                  <a:pt x="4397215" y="4506861"/>
                  <a:pt x="4155245" y="4547488"/>
                </a:cubicBezTo>
                <a:cubicBezTo>
                  <a:pt x="3913275" y="4588115"/>
                  <a:pt x="3851595" y="4498672"/>
                  <a:pt x="3712816" y="4547488"/>
                </a:cubicBezTo>
                <a:cubicBezTo>
                  <a:pt x="3574037" y="4596304"/>
                  <a:pt x="3273772" y="4501328"/>
                  <a:pt x="2959491" y="4547488"/>
                </a:cubicBezTo>
                <a:cubicBezTo>
                  <a:pt x="2645211" y="4593648"/>
                  <a:pt x="2629047" y="4513799"/>
                  <a:pt x="2361614" y="4547488"/>
                </a:cubicBezTo>
                <a:cubicBezTo>
                  <a:pt x="2094181" y="4581177"/>
                  <a:pt x="2045502" y="4541050"/>
                  <a:pt x="1919185" y="4547488"/>
                </a:cubicBezTo>
                <a:cubicBezTo>
                  <a:pt x="1792868" y="4553926"/>
                  <a:pt x="1653455" y="4504521"/>
                  <a:pt x="1476756" y="4547488"/>
                </a:cubicBezTo>
                <a:cubicBezTo>
                  <a:pt x="1300057" y="4590455"/>
                  <a:pt x="1186023" y="4525605"/>
                  <a:pt x="1034327" y="4547488"/>
                </a:cubicBezTo>
                <a:cubicBezTo>
                  <a:pt x="882631" y="4569371"/>
                  <a:pt x="260481" y="4467669"/>
                  <a:pt x="0" y="4547488"/>
                </a:cubicBezTo>
                <a:cubicBezTo>
                  <a:pt x="-37632" y="4391423"/>
                  <a:pt x="35346" y="4299576"/>
                  <a:pt x="0" y="4115477"/>
                </a:cubicBezTo>
                <a:cubicBezTo>
                  <a:pt x="-35346" y="3931378"/>
                  <a:pt x="13995" y="3705671"/>
                  <a:pt x="0" y="3592516"/>
                </a:cubicBezTo>
                <a:cubicBezTo>
                  <a:pt x="-13995" y="3479361"/>
                  <a:pt x="12489" y="3191409"/>
                  <a:pt x="0" y="2933130"/>
                </a:cubicBezTo>
                <a:cubicBezTo>
                  <a:pt x="-12489" y="2674851"/>
                  <a:pt x="15560" y="2588601"/>
                  <a:pt x="0" y="2501118"/>
                </a:cubicBezTo>
                <a:cubicBezTo>
                  <a:pt x="-15560" y="2413635"/>
                  <a:pt x="45138" y="2204653"/>
                  <a:pt x="0" y="1932682"/>
                </a:cubicBezTo>
                <a:cubicBezTo>
                  <a:pt x="-45138" y="1660711"/>
                  <a:pt x="23219" y="1656411"/>
                  <a:pt x="0" y="1500671"/>
                </a:cubicBezTo>
                <a:cubicBezTo>
                  <a:pt x="-23219" y="1344931"/>
                  <a:pt x="47668" y="1129665"/>
                  <a:pt x="0" y="1023185"/>
                </a:cubicBezTo>
                <a:cubicBezTo>
                  <a:pt x="-47668" y="916705"/>
                  <a:pt x="5653" y="252750"/>
                  <a:pt x="0" y="0"/>
                </a:cubicBezTo>
                <a:close/>
              </a:path>
              <a:path w="7772400" h="4547488" stroke="0" extrusionOk="0">
                <a:moveTo>
                  <a:pt x="0" y="0"/>
                </a:moveTo>
                <a:cubicBezTo>
                  <a:pt x="115956" y="-15331"/>
                  <a:pt x="237231" y="43268"/>
                  <a:pt x="442429" y="0"/>
                </a:cubicBezTo>
                <a:cubicBezTo>
                  <a:pt x="647627" y="-43268"/>
                  <a:pt x="820894" y="77370"/>
                  <a:pt x="1118030" y="0"/>
                </a:cubicBezTo>
                <a:cubicBezTo>
                  <a:pt x="1415166" y="-77370"/>
                  <a:pt x="1564608" y="58388"/>
                  <a:pt x="1871355" y="0"/>
                </a:cubicBezTo>
                <a:cubicBezTo>
                  <a:pt x="2178103" y="-58388"/>
                  <a:pt x="2356672" y="5782"/>
                  <a:pt x="2546956" y="0"/>
                </a:cubicBezTo>
                <a:cubicBezTo>
                  <a:pt x="2737240" y="-5782"/>
                  <a:pt x="3108991" y="5138"/>
                  <a:pt x="3300281" y="0"/>
                </a:cubicBezTo>
                <a:cubicBezTo>
                  <a:pt x="3491572" y="-5138"/>
                  <a:pt x="3579590" y="37286"/>
                  <a:pt x="3820434" y="0"/>
                </a:cubicBezTo>
                <a:cubicBezTo>
                  <a:pt x="4061278" y="-37286"/>
                  <a:pt x="4048551" y="13632"/>
                  <a:pt x="4185138" y="0"/>
                </a:cubicBezTo>
                <a:cubicBezTo>
                  <a:pt x="4321725" y="-13632"/>
                  <a:pt x="4454228" y="224"/>
                  <a:pt x="4549843" y="0"/>
                </a:cubicBezTo>
                <a:cubicBezTo>
                  <a:pt x="4645458" y="-224"/>
                  <a:pt x="4939252" y="60134"/>
                  <a:pt x="5069996" y="0"/>
                </a:cubicBezTo>
                <a:cubicBezTo>
                  <a:pt x="5200740" y="-60134"/>
                  <a:pt x="5412489" y="12258"/>
                  <a:pt x="5667873" y="0"/>
                </a:cubicBezTo>
                <a:cubicBezTo>
                  <a:pt x="5923257" y="-12258"/>
                  <a:pt x="6123447" y="16455"/>
                  <a:pt x="6265750" y="0"/>
                </a:cubicBezTo>
                <a:cubicBezTo>
                  <a:pt x="6408053" y="-16455"/>
                  <a:pt x="6459296" y="25922"/>
                  <a:pt x="6630455" y="0"/>
                </a:cubicBezTo>
                <a:cubicBezTo>
                  <a:pt x="6801615" y="-25922"/>
                  <a:pt x="6849793" y="9797"/>
                  <a:pt x="6995160" y="0"/>
                </a:cubicBezTo>
                <a:cubicBezTo>
                  <a:pt x="7140528" y="-9797"/>
                  <a:pt x="7533948" y="35689"/>
                  <a:pt x="7772400" y="0"/>
                </a:cubicBezTo>
                <a:cubicBezTo>
                  <a:pt x="7814002" y="97296"/>
                  <a:pt x="7745911" y="354460"/>
                  <a:pt x="7772400" y="477486"/>
                </a:cubicBezTo>
                <a:cubicBezTo>
                  <a:pt x="7798889" y="600512"/>
                  <a:pt x="7727372" y="858106"/>
                  <a:pt x="7772400" y="1000447"/>
                </a:cubicBezTo>
                <a:cubicBezTo>
                  <a:pt x="7817428" y="1142788"/>
                  <a:pt x="7717377" y="1372142"/>
                  <a:pt x="7772400" y="1477934"/>
                </a:cubicBezTo>
                <a:cubicBezTo>
                  <a:pt x="7827423" y="1583726"/>
                  <a:pt x="7747491" y="1784879"/>
                  <a:pt x="7772400" y="1909945"/>
                </a:cubicBezTo>
                <a:cubicBezTo>
                  <a:pt x="7797309" y="2035011"/>
                  <a:pt x="7723119" y="2175541"/>
                  <a:pt x="7772400" y="2432906"/>
                </a:cubicBezTo>
                <a:cubicBezTo>
                  <a:pt x="7821681" y="2690271"/>
                  <a:pt x="7734358" y="2791261"/>
                  <a:pt x="7772400" y="2910392"/>
                </a:cubicBezTo>
                <a:cubicBezTo>
                  <a:pt x="7810442" y="3029523"/>
                  <a:pt x="7739041" y="3198758"/>
                  <a:pt x="7772400" y="3342404"/>
                </a:cubicBezTo>
                <a:cubicBezTo>
                  <a:pt x="7805759" y="3486050"/>
                  <a:pt x="7699803" y="3830426"/>
                  <a:pt x="7772400" y="4001789"/>
                </a:cubicBezTo>
                <a:cubicBezTo>
                  <a:pt x="7844997" y="4173153"/>
                  <a:pt x="7726209" y="4380591"/>
                  <a:pt x="7772400" y="4547488"/>
                </a:cubicBezTo>
                <a:cubicBezTo>
                  <a:pt x="7695061" y="4550961"/>
                  <a:pt x="7501924" y="4509563"/>
                  <a:pt x="7407695" y="4547488"/>
                </a:cubicBezTo>
                <a:cubicBezTo>
                  <a:pt x="7313467" y="4585413"/>
                  <a:pt x="7197869" y="4540893"/>
                  <a:pt x="7042990" y="4547488"/>
                </a:cubicBezTo>
                <a:cubicBezTo>
                  <a:pt x="6888112" y="4554083"/>
                  <a:pt x="6660895" y="4515121"/>
                  <a:pt x="6522837" y="4547488"/>
                </a:cubicBezTo>
                <a:cubicBezTo>
                  <a:pt x="6384779" y="4579855"/>
                  <a:pt x="6032079" y="4486196"/>
                  <a:pt x="5847236" y="4547488"/>
                </a:cubicBezTo>
                <a:cubicBezTo>
                  <a:pt x="5662393" y="4608780"/>
                  <a:pt x="5336182" y="4542127"/>
                  <a:pt x="5171635" y="4547488"/>
                </a:cubicBezTo>
                <a:cubicBezTo>
                  <a:pt x="5007088" y="4552849"/>
                  <a:pt x="4772673" y="4505233"/>
                  <a:pt x="4573758" y="4547488"/>
                </a:cubicBezTo>
                <a:cubicBezTo>
                  <a:pt x="4374843" y="4589743"/>
                  <a:pt x="4175921" y="4502660"/>
                  <a:pt x="3898158" y="4547488"/>
                </a:cubicBezTo>
                <a:cubicBezTo>
                  <a:pt x="3620395" y="4592316"/>
                  <a:pt x="3664122" y="4545973"/>
                  <a:pt x="3533453" y="4547488"/>
                </a:cubicBezTo>
                <a:cubicBezTo>
                  <a:pt x="3402785" y="4549003"/>
                  <a:pt x="3147214" y="4513065"/>
                  <a:pt x="3013300" y="4547488"/>
                </a:cubicBezTo>
                <a:cubicBezTo>
                  <a:pt x="2879386" y="4581911"/>
                  <a:pt x="2678466" y="4498208"/>
                  <a:pt x="2493147" y="4547488"/>
                </a:cubicBezTo>
                <a:cubicBezTo>
                  <a:pt x="2307828" y="4596768"/>
                  <a:pt x="2283527" y="4514302"/>
                  <a:pt x="2128442" y="4547488"/>
                </a:cubicBezTo>
                <a:cubicBezTo>
                  <a:pt x="1973357" y="4580674"/>
                  <a:pt x="1889711" y="4543498"/>
                  <a:pt x="1763737" y="4547488"/>
                </a:cubicBezTo>
                <a:cubicBezTo>
                  <a:pt x="1637764" y="4551478"/>
                  <a:pt x="1486733" y="4504054"/>
                  <a:pt x="1399032" y="4547488"/>
                </a:cubicBezTo>
                <a:cubicBezTo>
                  <a:pt x="1311331" y="4590922"/>
                  <a:pt x="1180565" y="4511549"/>
                  <a:pt x="1034327" y="4547488"/>
                </a:cubicBezTo>
                <a:cubicBezTo>
                  <a:pt x="888089" y="4583427"/>
                  <a:pt x="712193" y="4531128"/>
                  <a:pt x="591898" y="4547488"/>
                </a:cubicBezTo>
                <a:cubicBezTo>
                  <a:pt x="471603" y="4563848"/>
                  <a:pt x="240491" y="4543440"/>
                  <a:pt x="0" y="4547488"/>
                </a:cubicBezTo>
                <a:cubicBezTo>
                  <a:pt x="-18281" y="4351622"/>
                  <a:pt x="42557" y="4279904"/>
                  <a:pt x="0" y="4115477"/>
                </a:cubicBezTo>
                <a:cubicBezTo>
                  <a:pt x="-42557" y="3951050"/>
                  <a:pt x="23879" y="3615749"/>
                  <a:pt x="0" y="3456091"/>
                </a:cubicBezTo>
                <a:cubicBezTo>
                  <a:pt x="-23879" y="3296433"/>
                  <a:pt x="50626" y="3110753"/>
                  <a:pt x="0" y="3024080"/>
                </a:cubicBezTo>
                <a:cubicBezTo>
                  <a:pt x="-50626" y="2937407"/>
                  <a:pt x="31550" y="2747596"/>
                  <a:pt x="0" y="2546593"/>
                </a:cubicBezTo>
                <a:cubicBezTo>
                  <a:pt x="-31550" y="2345590"/>
                  <a:pt x="20514" y="2091289"/>
                  <a:pt x="0" y="1932682"/>
                </a:cubicBezTo>
                <a:cubicBezTo>
                  <a:pt x="-20514" y="1774075"/>
                  <a:pt x="47436" y="1579441"/>
                  <a:pt x="0" y="1409721"/>
                </a:cubicBezTo>
                <a:cubicBezTo>
                  <a:pt x="-47436" y="1240001"/>
                  <a:pt x="58228" y="965752"/>
                  <a:pt x="0" y="841285"/>
                </a:cubicBezTo>
                <a:cubicBezTo>
                  <a:pt x="-58228" y="716818"/>
                  <a:pt x="3312" y="223077"/>
                  <a:pt x="0" y="0"/>
                </a:cubicBezTo>
                <a:close/>
              </a:path>
            </a:pathLst>
          </a:custGeom>
          <a:ln>
            <a:solidFill>
              <a:schemeClr val="tx1">
                <a:lumMod val="85000"/>
                <a:lumOff val="15000"/>
              </a:schemeClr>
            </a:solidFill>
            <a:extLst>
              <a:ext uri="{C807C97D-BFC1-408E-A445-0C87EB9F89A2}">
                <ask:lineSketchStyleProps xmlns:ask="http://schemas.microsoft.com/office/drawing/2018/sketchyshapes" sd="4164726225">
                  <a:prstGeom prst="rect">
                    <a:avLst/>
                  </a:prstGeom>
                  <ask:type>
                    <ask:lineSketchScribble/>
                  </ask:type>
                </ask:lineSketchStyleProps>
              </a:ext>
            </a:extLst>
          </a:ln>
        </p:spPr>
      </p:pic>
    </p:spTree>
    <p:extLst>
      <p:ext uri="{BB962C8B-B14F-4D97-AF65-F5344CB8AC3E}">
        <p14:creationId xmlns:p14="http://schemas.microsoft.com/office/powerpoint/2010/main" val="288810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0"/>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ts val="4800"/>
              <a:buFont typeface="Calibri"/>
              <a:buNone/>
            </a:pPr>
            <a:r>
              <a:rPr lang="da-DK" sz="4800" b="1" dirty="0">
                <a:solidFill>
                  <a:srgbClr val="323F4F"/>
                </a:solidFill>
              </a:rPr>
              <a:t>Kerteminde er på vej til at </a:t>
            </a:r>
            <a:br>
              <a:rPr lang="da-DK" sz="4800" b="1" dirty="0">
                <a:solidFill>
                  <a:srgbClr val="323F4F"/>
                </a:solidFill>
              </a:rPr>
            </a:br>
            <a:r>
              <a:rPr lang="da-DK" sz="4800" b="1" dirty="0">
                <a:solidFill>
                  <a:srgbClr val="323F4F"/>
                </a:solidFill>
              </a:rPr>
              <a:t>sikre sin handlefrihed</a:t>
            </a:r>
            <a:endParaRPr dirty="0"/>
          </a:p>
        </p:txBody>
      </p:sp>
      <p:grpSp>
        <p:nvGrpSpPr>
          <p:cNvPr id="600" name="Google Shape;600;p30"/>
          <p:cNvGrpSpPr/>
          <p:nvPr/>
        </p:nvGrpSpPr>
        <p:grpSpPr>
          <a:xfrm>
            <a:off x="7867135" y="0"/>
            <a:ext cx="4324865" cy="2641149"/>
            <a:chOff x="6867015" y="-1"/>
            <a:chExt cx="5324985" cy="3251912"/>
          </a:xfrm>
        </p:grpSpPr>
        <p:sp>
          <p:nvSpPr>
            <p:cNvPr id="601" name="Google Shape;601;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2" name="Google Shape;602;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3" name="Google Shape;603;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4" name="Google Shape;604;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605" name="Google Shape;605;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11" name="Billede 10" descr="Et billede, der indeholder tekst, linje/række, Font/skrifttype, Kurve&#10;&#10;Automatisk genereret beskrivelse">
            <a:extLst>
              <a:ext uri="{FF2B5EF4-FFF2-40B4-BE49-F238E27FC236}">
                <a16:creationId xmlns:a16="http://schemas.microsoft.com/office/drawing/2014/main" id="{A370272E-A7AC-ACE3-7DEE-109B50E3BB6E}"/>
              </a:ext>
            </a:extLst>
          </p:cNvPr>
          <p:cNvPicPr>
            <a:picLocks noChangeAspect="1"/>
          </p:cNvPicPr>
          <p:nvPr/>
        </p:nvPicPr>
        <p:blipFill>
          <a:blip r:embed="rId4"/>
          <a:stretch>
            <a:fillRect/>
          </a:stretch>
        </p:blipFill>
        <p:spPr>
          <a:xfrm>
            <a:off x="2277249" y="1887513"/>
            <a:ext cx="7772400" cy="4771276"/>
          </a:xfrm>
          <a:custGeom>
            <a:avLst/>
            <a:gdLst>
              <a:gd name="connsiteX0" fmla="*/ 0 w 7772400"/>
              <a:gd name="connsiteY0" fmla="*/ 0 h 4771276"/>
              <a:gd name="connsiteX1" fmla="*/ 442429 w 7772400"/>
              <a:gd name="connsiteY1" fmla="*/ 0 h 4771276"/>
              <a:gd name="connsiteX2" fmla="*/ 1040306 w 7772400"/>
              <a:gd name="connsiteY2" fmla="*/ 0 h 4771276"/>
              <a:gd name="connsiteX3" fmla="*/ 1715907 w 7772400"/>
              <a:gd name="connsiteY3" fmla="*/ 0 h 4771276"/>
              <a:gd name="connsiteX4" fmla="*/ 2391508 w 7772400"/>
              <a:gd name="connsiteY4" fmla="*/ 0 h 4771276"/>
              <a:gd name="connsiteX5" fmla="*/ 2911661 w 7772400"/>
              <a:gd name="connsiteY5" fmla="*/ 0 h 4771276"/>
              <a:gd name="connsiteX6" fmla="*/ 3587262 w 7772400"/>
              <a:gd name="connsiteY6" fmla="*/ 0 h 4771276"/>
              <a:gd name="connsiteX7" fmla="*/ 3951966 w 7772400"/>
              <a:gd name="connsiteY7" fmla="*/ 0 h 4771276"/>
              <a:gd name="connsiteX8" fmla="*/ 4705291 w 7772400"/>
              <a:gd name="connsiteY8" fmla="*/ 0 h 4771276"/>
              <a:gd name="connsiteX9" fmla="*/ 5458616 w 7772400"/>
              <a:gd name="connsiteY9" fmla="*/ 0 h 4771276"/>
              <a:gd name="connsiteX10" fmla="*/ 6056493 w 7772400"/>
              <a:gd name="connsiteY10" fmla="*/ 0 h 4771276"/>
              <a:gd name="connsiteX11" fmla="*/ 6576646 w 7772400"/>
              <a:gd name="connsiteY11" fmla="*/ 0 h 4771276"/>
              <a:gd name="connsiteX12" fmla="*/ 7772400 w 7772400"/>
              <a:gd name="connsiteY12" fmla="*/ 0 h 4771276"/>
              <a:gd name="connsiteX13" fmla="*/ 7772400 w 7772400"/>
              <a:gd name="connsiteY13" fmla="*/ 691835 h 4771276"/>
              <a:gd name="connsiteX14" fmla="*/ 7772400 w 7772400"/>
              <a:gd name="connsiteY14" fmla="*/ 1335957 h 4771276"/>
              <a:gd name="connsiteX15" fmla="*/ 7772400 w 7772400"/>
              <a:gd name="connsiteY15" fmla="*/ 1884654 h 4771276"/>
              <a:gd name="connsiteX16" fmla="*/ 7772400 w 7772400"/>
              <a:gd name="connsiteY16" fmla="*/ 2337925 h 4771276"/>
              <a:gd name="connsiteX17" fmla="*/ 7772400 w 7772400"/>
              <a:gd name="connsiteY17" fmla="*/ 2982048 h 4771276"/>
              <a:gd name="connsiteX18" fmla="*/ 7772400 w 7772400"/>
              <a:gd name="connsiteY18" fmla="*/ 3673883 h 4771276"/>
              <a:gd name="connsiteX19" fmla="*/ 7772400 w 7772400"/>
              <a:gd name="connsiteY19" fmla="*/ 4771276 h 4771276"/>
              <a:gd name="connsiteX20" fmla="*/ 7174523 w 7772400"/>
              <a:gd name="connsiteY20" fmla="*/ 4771276 h 4771276"/>
              <a:gd name="connsiteX21" fmla="*/ 6498922 w 7772400"/>
              <a:gd name="connsiteY21" fmla="*/ 4771276 h 4771276"/>
              <a:gd name="connsiteX22" fmla="*/ 5745597 w 7772400"/>
              <a:gd name="connsiteY22" fmla="*/ 4771276 h 4771276"/>
              <a:gd name="connsiteX23" fmla="*/ 5069996 w 7772400"/>
              <a:gd name="connsiteY23" fmla="*/ 4771276 h 4771276"/>
              <a:gd name="connsiteX24" fmla="*/ 4316671 w 7772400"/>
              <a:gd name="connsiteY24" fmla="*/ 4771276 h 4771276"/>
              <a:gd name="connsiteX25" fmla="*/ 3951966 w 7772400"/>
              <a:gd name="connsiteY25" fmla="*/ 4771276 h 4771276"/>
              <a:gd name="connsiteX26" fmla="*/ 3509538 w 7772400"/>
              <a:gd name="connsiteY26" fmla="*/ 4771276 h 4771276"/>
              <a:gd name="connsiteX27" fmla="*/ 2989385 w 7772400"/>
              <a:gd name="connsiteY27" fmla="*/ 4771276 h 4771276"/>
              <a:gd name="connsiteX28" fmla="*/ 2391508 w 7772400"/>
              <a:gd name="connsiteY28" fmla="*/ 4771276 h 4771276"/>
              <a:gd name="connsiteX29" fmla="*/ 1949079 w 7772400"/>
              <a:gd name="connsiteY29" fmla="*/ 4771276 h 4771276"/>
              <a:gd name="connsiteX30" fmla="*/ 1506650 w 7772400"/>
              <a:gd name="connsiteY30" fmla="*/ 4771276 h 4771276"/>
              <a:gd name="connsiteX31" fmla="*/ 831049 w 7772400"/>
              <a:gd name="connsiteY31" fmla="*/ 4771276 h 4771276"/>
              <a:gd name="connsiteX32" fmla="*/ 0 w 7772400"/>
              <a:gd name="connsiteY32" fmla="*/ 4771276 h 4771276"/>
              <a:gd name="connsiteX33" fmla="*/ 0 w 7772400"/>
              <a:gd name="connsiteY33" fmla="*/ 4174867 h 4771276"/>
              <a:gd name="connsiteX34" fmla="*/ 0 w 7772400"/>
              <a:gd name="connsiteY34" fmla="*/ 3530744 h 4771276"/>
              <a:gd name="connsiteX35" fmla="*/ 0 w 7772400"/>
              <a:gd name="connsiteY35" fmla="*/ 2886622 h 4771276"/>
              <a:gd name="connsiteX36" fmla="*/ 0 w 7772400"/>
              <a:gd name="connsiteY36" fmla="*/ 2385638 h 4771276"/>
              <a:gd name="connsiteX37" fmla="*/ 0 w 7772400"/>
              <a:gd name="connsiteY37" fmla="*/ 1741516 h 4771276"/>
              <a:gd name="connsiteX38" fmla="*/ 0 w 7772400"/>
              <a:gd name="connsiteY38" fmla="*/ 1192819 h 4771276"/>
              <a:gd name="connsiteX39" fmla="*/ 0 w 7772400"/>
              <a:gd name="connsiteY39" fmla="*/ 548697 h 4771276"/>
              <a:gd name="connsiteX40" fmla="*/ 0 w 7772400"/>
              <a:gd name="connsiteY40" fmla="*/ 0 h 477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72400" h="4771276" fill="none" extrusionOk="0">
                <a:moveTo>
                  <a:pt x="0" y="0"/>
                </a:moveTo>
                <a:cubicBezTo>
                  <a:pt x="104964" y="-8050"/>
                  <a:pt x="346870" y="49673"/>
                  <a:pt x="442429" y="0"/>
                </a:cubicBezTo>
                <a:cubicBezTo>
                  <a:pt x="537988" y="-49673"/>
                  <a:pt x="765186" y="18808"/>
                  <a:pt x="1040306" y="0"/>
                </a:cubicBezTo>
                <a:cubicBezTo>
                  <a:pt x="1315426" y="-18808"/>
                  <a:pt x="1389671" y="71194"/>
                  <a:pt x="1715907" y="0"/>
                </a:cubicBezTo>
                <a:cubicBezTo>
                  <a:pt x="2042143" y="-71194"/>
                  <a:pt x="2100818" y="31037"/>
                  <a:pt x="2391508" y="0"/>
                </a:cubicBezTo>
                <a:cubicBezTo>
                  <a:pt x="2682198" y="-31037"/>
                  <a:pt x="2725058" y="14593"/>
                  <a:pt x="2911661" y="0"/>
                </a:cubicBezTo>
                <a:cubicBezTo>
                  <a:pt x="3098264" y="-14593"/>
                  <a:pt x="3361122" y="42043"/>
                  <a:pt x="3587262" y="0"/>
                </a:cubicBezTo>
                <a:cubicBezTo>
                  <a:pt x="3813402" y="-42043"/>
                  <a:pt x="3856932" y="42137"/>
                  <a:pt x="3951966" y="0"/>
                </a:cubicBezTo>
                <a:cubicBezTo>
                  <a:pt x="4047000" y="-42137"/>
                  <a:pt x="4397160" y="53630"/>
                  <a:pt x="4705291" y="0"/>
                </a:cubicBezTo>
                <a:cubicBezTo>
                  <a:pt x="5013423" y="-53630"/>
                  <a:pt x="5121341" y="58974"/>
                  <a:pt x="5458616" y="0"/>
                </a:cubicBezTo>
                <a:cubicBezTo>
                  <a:pt x="5795891" y="-58974"/>
                  <a:pt x="5869841" y="26485"/>
                  <a:pt x="6056493" y="0"/>
                </a:cubicBezTo>
                <a:cubicBezTo>
                  <a:pt x="6243145" y="-26485"/>
                  <a:pt x="6414177" y="57338"/>
                  <a:pt x="6576646" y="0"/>
                </a:cubicBezTo>
                <a:cubicBezTo>
                  <a:pt x="6739115" y="-57338"/>
                  <a:pt x="7200870" y="119354"/>
                  <a:pt x="7772400" y="0"/>
                </a:cubicBezTo>
                <a:cubicBezTo>
                  <a:pt x="7789072" y="196342"/>
                  <a:pt x="7716397" y="414611"/>
                  <a:pt x="7772400" y="691835"/>
                </a:cubicBezTo>
                <a:cubicBezTo>
                  <a:pt x="7828403" y="969059"/>
                  <a:pt x="7723232" y="1183599"/>
                  <a:pt x="7772400" y="1335957"/>
                </a:cubicBezTo>
                <a:cubicBezTo>
                  <a:pt x="7821568" y="1488315"/>
                  <a:pt x="7740751" y="1727173"/>
                  <a:pt x="7772400" y="1884654"/>
                </a:cubicBezTo>
                <a:cubicBezTo>
                  <a:pt x="7804049" y="2042135"/>
                  <a:pt x="7757303" y="2173120"/>
                  <a:pt x="7772400" y="2337925"/>
                </a:cubicBezTo>
                <a:cubicBezTo>
                  <a:pt x="7787497" y="2502730"/>
                  <a:pt x="7706986" y="2836134"/>
                  <a:pt x="7772400" y="2982048"/>
                </a:cubicBezTo>
                <a:cubicBezTo>
                  <a:pt x="7837814" y="3127962"/>
                  <a:pt x="7698584" y="3351321"/>
                  <a:pt x="7772400" y="3673883"/>
                </a:cubicBezTo>
                <a:cubicBezTo>
                  <a:pt x="7846216" y="3996445"/>
                  <a:pt x="7728852" y="4430284"/>
                  <a:pt x="7772400" y="4771276"/>
                </a:cubicBezTo>
                <a:cubicBezTo>
                  <a:pt x="7618566" y="4794328"/>
                  <a:pt x="7305185" y="4707057"/>
                  <a:pt x="7174523" y="4771276"/>
                </a:cubicBezTo>
                <a:cubicBezTo>
                  <a:pt x="7043861" y="4835495"/>
                  <a:pt x="6836303" y="4730033"/>
                  <a:pt x="6498922" y="4771276"/>
                </a:cubicBezTo>
                <a:cubicBezTo>
                  <a:pt x="6161541" y="4812519"/>
                  <a:pt x="6048707" y="4746331"/>
                  <a:pt x="5745597" y="4771276"/>
                </a:cubicBezTo>
                <a:cubicBezTo>
                  <a:pt x="5442488" y="4796221"/>
                  <a:pt x="5224396" y="4748851"/>
                  <a:pt x="5069996" y="4771276"/>
                </a:cubicBezTo>
                <a:cubicBezTo>
                  <a:pt x="4915596" y="4793701"/>
                  <a:pt x="4607352" y="4754478"/>
                  <a:pt x="4316671" y="4771276"/>
                </a:cubicBezTo>
                <a:cubicBezTo>
                  <a:pt x="4025991" y="4788074"/>
                  <a:pt x="4050153" y="4759132"/>
                  <a:pt x="3951966" y="4771276"/>
                </a:cubicBezTo>
                <a:cubicBezTo>
                  <a:pt x="3853779" y="4783420"/>
                  <a:pt x="3644934" y="4731469"/>
                  <a:pt x="3509538" y="4771276"/>
                </a:cubicBezTo>
                <a:cubicBezTo>
                  <a:pt x="3374142" y="4811083"/>
                  <a:pt x="3095552" y="4720609"/>
                  <a:pt x="2989385" y="4771276"/>
                </a:cubicBezTo>
                <a:cubicBezTo>
                  <a:pt x="2883218" y="4821943"/>
                  <a:pt x="2599241" y="4713059"/>
                  <a:pt x="2391508" y="4771276"/>
                </a:cubicBezTo>
                <a:cubicBezTo>
                  <a:pt x="2183775" y="4829493"/>
                  <a:pt x="2064719" y="4728514"/>
                  <a:pt x="1949079" y="4771276"/>
                </a:cubicBezTo>
                <a:cubicBezTo>
                  <a:pt x="1833439" y="4814038"/>
                  <a:pt x="1723545" y="4770114"/>
                  <a:pt x="1506650" y="4771276"/>
                </a:cubicBezTo>
                <a:cubicBezTo>
                  <a:pt x="1289755" y="4772438"/>
                  <a:pt x="1031702" y="4749233"/>
                  <a:pt x="831049" y="4771276"/>
                </a:cubicBezTo>
                <a:cubicBezTo>
                  <a:pt x="630396" y="4793319"/>
                  <a:pt x="224571" y="4736218"/>
                  <a:pt x="0" y="4771276"/>
                </a:cubicBezTo>
                <a:cubicBezTo>
                  <a:pt x="-68392" y="4537616"/>
                  <a:pt x="50287" y="4371425"/>
                  <a:pt x="0" y="4174867"/>
                </a:cubicBezTo>
                <a:cubicBezTo>
                  <a:pt x="-50287" y="3978309"/>
                  <a:pt x="57282" y="3776070"/>
                  <a:pt x="0" y="3530744"/>
                </a:cubicBezTo>
                <a:cubicBezTo>
                  <a:pt x="-57282" y="3285418"/>
                  <a:pt x="54687" y="3155982"/>
                  <a:pt x="0" y="2886622"/>
                </a:cubicBezTo>
                <a:cubicBezTo>
                  <a:pt x="-54687" y="2617262"/>
                  <a:pt x="13092" y="2535101"/>
                  <a:pt x="0" y="2385638"/>
                </a:cubicBezTo>
                <a:cubicBezTo>
                  <a:pt x="-13092" y="2236175"/>
                  <a:pt x="46480" y="2056294"/>
                  <a:pt x="0" y="1741516"/>
                </a:cubicBezTo>
                <a:cubicBezTo>
                  <a:pt x="-46480" y="1426738"/>
                  <a:pt x="37430" y="1391368"/>
                  <a:pt x="0" y="1192819"/>
                </a:cubicBezTo>
                <a:cubicBezTo>
                  <a:pt x="-37430" y="994270"/>
                  <a:pt x="6337" y="770611"/>
                  <a:pt x="0" y="548697"/>
                </a:cubicBezTo>
                <a:cubicBezTo>
                  <a:pt x="-6337" y="326783"/>
                  <a:pt x="29749" y="196852"/>
                  <a:pt x="0" y="0"/>
                </a:cubicBezTo>
                <a:close/>
              </a:path>
              <a:path w="7772400" h="4771276" stroke="0" extrusionOk="0">
                <a:moveTo>
                  <a:pt x="0" y="0"/>
                </a:moveTo>
                <a:cubicBezTo>
                  <a:pt x="167232" y="-7118"/>
                  <a:pt x="290561" y="50888"/>
                  <a:pt x="442429" y="0"/>
                </a:cubicBezTo>
                <a:cubicBezTo>
                  <a:pt x="594297" y="-50888"/>
                  <a:pt x="697929" y="33509"/>
                  <a:pt x="884858" y="0"/>
                </a:cubicBezTo>
                <a:cubicBezTo>
                  <a:pt x="1071787" y="-33509"/>
                  <a:pt x="1317441" y="80578"/>
                  <a:pt x="1638183" y="0"/>
                </a:cubicBezTo>
                <a:cubicBezTo>
                  <a:pt x="1958925" y="-80578"/>
                  <a:pt x="2145530" y="70355"/>
                  <a:pt x="2313784" y="0"/>
                </a:cubicBezTo>
                <a:cubicBezTo>
                  <a:pt x="2482038" y="-70355"/>
                  <a:pt x="2883538" y="2409"/>
                  <a:pt x="3067109" y="0"/>
                </a:cubicBezTo>
                <a:cubicBezTo>
                  <a:pt x="3250680" y="-2409"/>
                  <a:pt x="3412767" y="43610"/>
                  <a:pt x="3509538" y="0"/>
                </a:cubicBezTo>
                <a:cubicBezTo>
                  <a:pt x="3606309" y="-43610"/>
                  <a:pt x="3980651" y="6749"/>
                  <a:pt x="4185138" y="0"/>
                </a:cubicBezTo>
                <a:cubicBezTo>
                  <a:pt x="4389625" y="-6749"/>
                  <a:pt x="4452471" y="39916"/>
                  <a:pt x="4627567" y="0"/>
                </a:cubicBezTo>
                <a:cubicBezTo>
                  <a:pt x="4802663" y="-39916"/>
                  <a:pt x="5071296" y="31530"/>
                  <a:pt x="5225444" y="0"/>
                </a:cubicBezTo>
                <a:cubicBezTo>
                  <a:pt x="5379592" y="-31530"/>
                  <a:pt x="5457191" y="48801"/>
                  <a:pt x="5667873" y="0"/>
                </a:cubicBezTo>
                <a:cubicBezTo>
                  <a:pt x="5878555" y="-48801"/>
                  <a:pt x="6099044" y="35888"/>
                  <a:pt x="6265750" y="0"/>
                </a:cubicBezTo>
                <a:cubicBezTo>
                  <a:pt x="6432456" y="-35888"/>
                  <a:pt x="6540270" y="34395"/>
                  <a:pt x="6708179" y="0"/>
                </a:cubicBezTo>
                <a:cubicBezTo>
                  <a:pt x="6876088" y="-34395"/>
                  <a:pt x="7520708" y="58029"/>
                  <a:pt x="7772400" y="0"/>
                </a:cubicBezTo>
                <a:cubicBezTo>
                  <a:pt x="7821724" y="169487"/>
                  <a:pt x="7731239" y="384744"/>
                  <a:pt x="7772400" y="500984"/>
                </a:cubicBezTo>
                <a:cubicBezTo>
                  <a:pt x="7813561" y="617224"/>
                  <a:pt x="7753423" y="867525"/>
                  <a:pt x="7772400" y="1001968"/>
                </a:cubicBezTo>
                <a:cubicBezTo>
                  <a:pt x="7791377" y="1136411"/>
                  <a:pt x="7727347" y="1327325"/>
                  <a:pt x="7772400" y="1455239"/>
                </a:cubicBezTo>
                <a:cubicBezTo>
                  <a:pt x="7817453" y="1583153"/>
                  <a:pt x="7695562" y="1824160"/>
                  <a:pt x="7772400" y="2147074"/>
                </a:cubicBezTo>
                <a:cubicBezTo>
                  <a:pt x="7849238" y="2469989"/>
                  <a:pt x="7727066" y="2507801"/>
                  <a:pt x="7772400" y="2648058"/>
                </a:cubicBezTo>
                <a:cubicBezTo>
                  <a:pt x="7817734" y="2788315"/>
                  <a:pt x="7712256" y="3077550"/>
                  <a:pt x="7772400" y="3339893"/>
                </a:cubicBezTo>
                <a:cubicBezTo>
                  <a:pt x="7832544" y="3602236"/>
                  <a:pt x="7762258" y="3821283"/>
                  <a:pt x="7772400" y="4031728"/>
                </a:cubicBezTo>
                <a:cubicBezTo>
                  <a:pt x="7782542" y="4242173"/>
                  <a:pt x="7699097" y="4482774"/>
                  <a:pt x="7772400" y="4771276"/>
                </a:cubicBezTo>
                <a:cubicBezTo>
                  <a:pt x="7448823" y="4838120"/>
                  <a:pt x="7295490" y="4692049"/>
                  <a:pt x="7096799" y="4771276"/>
                </a:cubicBezTo>
                <a:cubicBezTo>
                  <a:pt x="6898108" y="4850503"/>
                  <a:pt x="6739413" y="4729632"/>
                  <a:pt x="6576646" y="4771276"/>
                </a:cubicBezTo>
                <a:cubicBezTo>
                  <a:pt x="6413879" y="4812920"/>
                  <a:pt x="6200187" y="4751407"/>
                  <a:pt x="5978769" y="4771276"/>
                </a:cubicBezTo>
                <a:cubicBezTo>
                  <a:pt x="5757351" y="4791145"/>
                  <a:pt x="5547179" y="4683236"/>
                  <a:pt x="5225444" y="4771276"/>
                </a:cubicBezTo>
                <a:cubicBezTo>
                  <a:pt x="4903709" y="4859316"/>
                  <a:pt x="4890708" y="4752933"/>
                  <a:pt x="4705291" y="4771276"/>
                </a:cubicBezTo>
                <a:cubicBezTo>
                  <a:pt x="4519874" y="4789619"/>
                  <a:pt x="4236946" y="4705199"/>
                  <a:pt x="4107414" y="4771276"/>
                </a:cubicBezTo>
                <a:cubicBezTo>
                  <a:pt x="3977882" y="4837353"/>
                  <a:pt x="3761930" y="4763750"/>
                  <a:pt x="3587262" y="4771276"/>
                </a:cubicBezTo>
                <a:cubicBezTo>
                  <a:pt x="3412594" y="4778802"/>
                  <a:pt x="3201183" y="4718495"/>
                  <a:pt x="3067109" y="4771276"/>
                </a:cubicBezTo>
                <a:cubicBezTo>
                  <a:pt x="2933035" y="4824057"/>
                  <a:pt x="2620926" y="4764657"/>
                  <a:pt x="2391508" y="4771276"/>
                </a:cubicBezTo>
                <a:cubicBezTo>
                  <a:pt x="2162090" y="4777895"/>
                  <a:pt x="2057789" y="4734497"/>
                  <a:pt x="1949079" y="4771276"/>
                </a:cubicBezTo>
                <a:cubicBezTo>
                  <a:pt x="1840369" y="4808055"/>
                  <a:pt x="1620264" y="4751744"/>
                  <a:pt x="1428926" y="4771276"/>
                </a:cubicBezTo>
                <a:cubicBezTo>
                  <a:pt x="1237588" y="4790808"/>
                  <a:pt x="1089090" y="4770550"/>
                  <a:pt x="831049" y="4771276"/>
                </a:cubicBezTo>
                <a:cubicBezTo>
                  <a:pt x="573008" y="4772002"/>
                  <a:pt x="403643" y="4732018"/>
                  <a:pt x="0" y="4771276"/>
                </a:cubicBezTo>
                <a:cubicBezTo>
                  <a:pt x="-38986" y="4560670"/>
                  <a:pt x="8720" y="4505207"/>
                  <a:pt x="0" y="4270292"/>
                </a:cubicBezTo>
                <a:cubicBezTo>
                  <a:pt x="-8720" y="4035377"/>
                  <a:pt x="68008" y="3815457"/>
                  <a:pt x="0" y="3626170"/>
                </a:cubicBezTo>
                <a:cubicBezTo>
                  <a:pt x="-68008" y="3436883"/>
                  <a:pt x="47349" y="3165713"/>
                  <a:pt x="0" y="3029760"/>
                </a:cubicBezTo>
                <a:cubicBezTo>
                  <a:pt x="-47349" y="2893807"/>
                  <a:pt x="20365" y="2668033"/>
                  <a:pt x="0" y="2576489"/>
                </a:cubicBezTo>
                <a:cubicBezTo>
                  <a:pt x="-20365" y="2484945"/>
                  <a:pt x="51460" y="2106055"/>
                  <a:pt x="0" y="1932367"/>
                </a:cubicBezTo>
                <a:cubicBezTo>
                  <a:pt x="-51460" y="1758679"/>
                  <a:pt x="37631" y="1493201"/>
                  <a:pt x="0" y="1335957"/>
                </a:cubicBezTo>
                <a:cubicBezTo>
                  <a:pt x="-37631" y="1178713"/>
                  <a:pt x="49381" y="996067"/>
                  <a:pt x="0" y="787261"/>
                </a:cubicBezTo>
                <a:cubicBezTo>
                  <a:pt x="-49381" y="578455"/>
                  <a:pt x="85246" y="299341"/>
                  <a:pt x="0" y="0"/>
                </a:cubicBezTo>
                <a:close/>
              </a:path>
            </a:pathLst>
          </a:custGeom>
          <a:ln w="19050">
            <a:solidFill>
              <a:schemeClr val="tx1">
                <a:lumMod val="85000"/>
                <a:lumOff val="15000"/>
              </a:schemeClr>
            </a:solidFill>
            <a:extLst>
              <a:ext uri="{C807C97D-BFC1-408E-A445-0C87EB9F89A2}">
                <ask:lineSketchStyleProps xmlns:ask="http://schemas.microsoft.com/office/drawing/2018/sketchyshapes" sd="1296762674">
                  <a:prstGeom prst="rect">
                    <a:avLst/>
                  </a:prstGeom>
                  <ask:type>
                    <ask:lineSketchScribble/>
                  </ask:type>
                </ask:lineSketchStyleProps>
              </a:ext>
            </a:extLst>
          </a:ln>
        </p:spPr>
      </p:pic>
    </p:spTree>
    <p:extLst>
      <p:ext uri="{BB962C8B-B14F-4D97-AF65-F5344CB8AC3E}">
        <p14:creationId xmlns:p14="http://schemas.microsoft.com/office/powerpoint/2010/main" val="262307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0"/>
          <p:cNvSpPr txBox="1">
            <a:spLocks noGrp="1"/>
          </p:cNvSpPr>
          <p:nvPr>
            <p:ph type="title"/>
          </p:nvPr>
        </p:nvSpPr>
        <p:spPr>
          <a:xfrm>
            <a:off x="457200" y="677059"/>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ts val="4800"/>
              <a:buFont typeface="Calibri"/>
              <a:buNone/>
            </a:pPr>
            <a:r>
              <a:rPr lang="da-DK" sz="4800" b="1" dirty="0">
                <a:solidFill>
                  <a:schemeClr val="bg2">
                    <a:lumMod val="75000"/>
                  </a:schemeClr>
                </a:solidFill>
              </a:rPr>
              <a:t>Sygefravær er langsigtet indikator for </a:t>
            </a:r>
            <a:br>
              <a:rPr lang="da-DK" sz="4800" b="1" dirty="0">
                <a:solidFill>
                  <a:schemeClr val="bg2">
                    <a:lumMod val="75000"/>
                  </a:schemeClr>
                </a:solidFill>
              </a:rPr>
            </a:br>
            <a:r>
              <a:rPr lang="da-DK" sz="4800" b="1" dirty="0">
                <a:solidFill>
                  <a:schemeClr val="bg2">
                    <a:lumMod val="75000"/>
                  </a:schemeClr>
                </a:solidFill>
              </a:rPr>
              <a:t>ledelseskvalitet på institutionerne</a:t>
            </a:r>
            <a:endParaRPr dirty="0">
              <a:solidFill>
                <a:schemeClr val="bg2">
                  <a:lumMod val="75000"/>
                </a:schemeClr>
              </a:solidFill>
            </a:endParaRPr>
          </a:p>
        </p:txBody>
      </p:sp>
      <p:grpSp>
        <p:nvGrpSpPr>
          <p:cNvPr id="600" name="Google Shape;600;p30"/>
          <p:cNvGrpSpPr/>
          <p:nvPr/>
        </p:nvGrpSpPr>
        <p:grpSpPr>
          <a:xfrm>
            <a:off x="7867135" y="0"/>
            <a:ext cx="4324865" cy="2641149"/>
            <a:chOff x="6867015" y="-1"/>
            <a:chExt cx="5324985" cy="3251912"/>
          </a:xfrm>
        </p:grpSpPr>
        <p:sp>
          <p:nvSpPr>
            <p:cNvPr id="601" name="Google Shape;601;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2" name="Google Shape;602;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3" name="Google Shape;603;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4" name="Google Shape;604;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605" name="Google Shape;605;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13" name="Billede 12" descr="Et billede, der indeholder tekst, skærmbillede, Font/skrifttype, design&#10;&#10;Automatisk genereret beskrivelse">
            <a:extLst>
              <a:ext uri="{FF2B5EF4-FFF2-40B4-BE49-F238E27FC236}">
                <a16:creationId xmlns:a16="http://schemas.microsoft.com/office/drawing/2014/main" id="{B356A2C8-14DE-6828-E892-AB81C92B679D}"/>
              </a:ext>
            </a:extLst>
          </p:cNvPr>
          <p:cNvPicPr>
            <a:picLocks noChangeAspect="1"/>
          </p:cNvPicPr>
          <p:nvPr/>
        </p:nvPicPr>
        <p:blipFill>
          <a:blip r:embed="rId4"/>
          <a:stretch>
            <a:fillRect/>
          </a:stretch>
        </p:blipFill>
        <p:spPr>
          <a:xfrm>
            <a:off x="2405371" y="1968555"/>
            <a:ext cx="7772400" cy="4672052"/>
          </a:xfrm>
          <a:custGeom>
            <a:avLst/>
            <a:gdLst>
              <a:gd name="connsiteX0" fmla="*/ 0 w 7772400"/>
              <a:gd name="connsiteY0" fmla="*/ 0 h 4672052"/>
              <a:gd name="connsiteX1" fmla="*/ 753325 w 7772400"/>
              <a:gd name="connsiteY1" fmla="*/ 0 h 4672052"/>
              <a:gd name="connsiteX2" fmla="*/ 1428926 w 7772400"/>
              <a:gd name="connsiteY2" fmla="*/ 0 h 4672052"/>
              <a:gd name="connsiteX3" fmla="*/ 2104527 w 7772400"/>
              <a:gd name="connsiteY3" fmla="*/ 0 h 4672052"/>
              <a:gd name="connsiteX4" fmla="*/ 2780128 w 7772400"/>
              <a:gd name="connsiteY4" fmla="*/ 0 h 4672052"/>
              <a:gd name="connsiteX5" fmla="*/ 3533453 w 7772400"/>
              <a:gd name="connsiteY5" fmla="*/ 0 h 4672052"/>
              <a:gd name="connsiteX6" fmla="*/ 4286778 w 7772400"/>
              <a:gd name="connsiteY6" fmla="*/ 0 h 4672052"/>
              <a:gd name="connsiteX7" fmla="*/ 4806930 w 7772400"/>
              <a:gd name="connsiteY7" fmla="*/ 0 h 4672052"/>
              <a:gd name="connsiteX8" fmla="*/ 5249359 w 7772400"/>
              <a:gd name="connsiteY8" fmla="*/ 0 h 4672052"/>
              <a:gd name="connsiteX9" fmla="*/ 5769512 w 7772400"/>
              <a:gd name="connsiteY9" fmla="*/ 0 h 4672052"/>
              <a:gd name="connsiteX10" fmla="*/ 6134217 w 7772400"/>
              <a:gd name="connsiteY10" fmla="*/ 0 h 4672052"/>
              <a:gd name="connsiteX11" fmla="*/ 6498922 w 7772400"/>
              <a:gd name="connsiteY11" fmla="*/ 0 h 4672052"/>
              <a:gd name="connsiteX12" fmla="*/ 7174523 w 7772400"/>
              <a:gd name="connsiteY12" fmla="*/ 0 h 4672052"/>
              <a:gd name="connsiteX13" fmla="*/ 7772400 w 7772400"/>
              <a:gd name="connsiteY13" fmla="*/ 0 h 4672052"/>
              <a:gd name="connsiteX14" fmla="*/ 7772400 w 7772400"/>
              <a:gd name="connsiteY14" fmla="*/ 443845 h 4672052"/>
              <a:gd name="connsiteX15" fmla="*/ 7772400 w 7772400"/>
              <a:gd name="connsiteY15" fmla="*/ 981131 h 4672052"/>
              <a:gd name="connsiteX16" fmla="*/ 7772400 w 7772400"/>
              <a:gd name="connsiteY16" fmla="*/ 1518417 h 4672052"/>
              <a:gd name="connsiteX17" fmla="*/ 7772400 w 7772400"/>
              <a:gd name="connsiteY17" fmla="*/ 1962262 h 4672052"/>
              <a:gd name="connsiteX18" fmla="*/ 7772400 w 7772400"/>
              <a:gd name="connsiteY18" fmla="*/ 2546268 h 4672052"/>
              <a:gd name="connsiteX19" fmla="*/ 7772400 w 7772400"/>
              <a:gd name="connsiteY19" fmla="*/ 3223716 h 4672052"/>
              <a:gd name="connsiteX20" fmla="*/ 7772400 w 7772400"/>
              <a:gd name="connsiteY20" fmla="*/ 3901163 h 4672052"/>
              <a:gd name="connsiteX21" fmla="*/ 7772400 w 7772400"/>
              <a:gd name="connsiteY21" fmla="*/ 4672052 h 4672052"/>
              <a:gd name="connsiteX22" fmla="*/ 7252247 w 7772400"/>
              <a:gd name="connsiteY22" fmla="*/ 4672052 h 4672052"/>
              <a:gd name="connsiteX23" fmla="*/ 6576646 w 7772400"/>
              <a:gd name="connsiteY23" fmla="*/ 4672052 h 4672052"/>
              <a:gd name="connsiteX24" fmla="*/ 6056493 w 7772400"/>
              <a:gd name="connsiteY24" fmla="*/ 4672052 h 4672052"/>
              <a:gd name="connsiteX25" fmla="*/ 5691788 w 7772400"/>
              <a:gd name="connsiteY25" fmla="*/ 4672052 h 4672052"/>
              <a:gd name="connsiteX26" fmla="*/ 4938463 w 7772400"/>
              <a:gd name="connsiteY26" fmla="*/ 4672052 h 4672052"/>
              <a:gd name="connsiteX27" fmla="*/ 4185138 w 7772400"/>
              <a:gd name="connsiteY27" fmla="*/ 4672052 h 4672052"/>
              <a:gd name="connsiteX28" fmla="*/ 3664986 w 7772400"/>
              <a:gd name="connsiteY28" fmla="*/ 4672052 h 4672052"/>
              <a:gd name="connsiteX29" fmla="*/ 3067109 w 7772400"/>
              <a:gd name="connsiteY29" fmla="*/ 4672052 h 4672052"/>
              <a:gd name="connsiteX30" fmla="*/ 2391508 w 7772400"/>
              <a:gd name="connsiteY30" fmla="*/ 4672052 h 4672052"/>
              <a:gd name="connsiteX31" fmla="*/ 1871355 w 7772400"/>
              <a:gd name="connsiteY31" fmla="*/ 4672052 h 4672052"/>
              <a:gd name="connsiteX32" fmla="*/ 1195754 w 7772400"/>
              <a:gd name="connsiteY32" fmla="*/ 4672052 h 4672052"/>
              <a:gd name="connsiteX33" fmla="*/ 753325 w 7772400"/>
              <a:gd name="connsiteY33" fmla="*/ 4672052 h 4672052"/>
              <a:gd name="connsiteX34" fmla="*/ 0 w 7772400"/>
              <a:gd name="connsiteY34" fmla="*/ 4672052 h 4672052"/>
              <a:gd name="connsiteX35" fmla="*/ 0 w 7772400"/>
              <a:gd name="connsiteY35" fmla="*/ 4134766 h 4672052"/>
              <a:gd name="connsiteX36" fmla="*/ 0 w 7772400"/>
              <a:gd name="connsiteY36" fmla="*/ 3597480 h 4672052"/>
              <a:gd name="connsiteX37" fmla="*/ 0 w 7772400"/>
              <a:gd name="connsiteY37" fmla="*/ 3106915 h 4672052"/>
              <a:gd name="connsiteX38" fmla="*/ 0 w 7772400"/>
              <a:gd name="connsiteY38" fmla="*/ 2569629 h 4672052"/>
              <a:gd name="connsiteX39" fmla="*/ 0 w 7772400"/>
              <a:gd name="connsiteY39" fmla="*/ 2032343 h 4672052"/>
              <a:gd name="connsiteX40" fmla="*/ 0 w 7772400"/>
              <a:gd name="connsiteY40" fmla="*/ 1401616 h 4672052"/>
              <a:gd name="connsiteX41" fmla="*/ 0 w 7772400"/>
              <a:gd name="connsiteY41" fmla="*/ 724168 h 4672052"/>
              <a:gd name="connsiteX42" fmla="*/ 0 w 7772400"/>
              <a:gd name="connsiteY42" fmla="*/ 0 h 467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72400" h="4672052" fill="none" extrusionOk="0">
                <a:moveTo>
                  <a:pt x="0" y="0"/>
                </a:moveTo>
                <a:cubicBezTo>
                  <a:pt x="248593" y="-40192"/>
                  <a:pt x="493210" y="37976"/>
                  <a:pt x="753325" y="0"/>
                </a:cubicBezTo>
                <a:cubicBezTo>
                  <a:pt x="1013441" y="-37976"/>
                  <a:pt x="1136436" y="77210"/>
                  <a:pt x="1428926" y="0"/>
                </a:cubicBezTo>
                <a:cubicBezTo>
                  <a:pt x="1721416" y="-77210"/>
                  <a:pt x="1885305" y="59876"/>
                  <a:pt x="2104527" y="0"/>
                </a:cubicBezTo>
                <a:cubicBezTo>
                  <a:pt x="2323749" y="-59876"/>
                  <a:pt x="2540948" y="42998"/>
                  <a:pt x="2780128" y="0"/>
                </a:cubicBezTo>
                <a:cubicBezTo>
                  <a:pt x="3019308" y="-42998"/>
                  <a:pt x="3337888" y="37897"/>
                  <a:pt x="3533453" y="0"/>
                </a:cubicBezTo>
                <a:cubicBezTo>
                  <a:pt x="3729018" y="-37897"/>
                  <a:pt x="3953800" y="68173"/>
                  <a:pt x="4286778" y="0"/>
                </a:cubicBezTo>
                <a:cubicBezTo>
                  <a:pt x="4619757" y="-68173"/>
                  <a:pt x="4569768" y="60622"/>
                  <a:pt x="4806930" y="0"/>
                </a:cubicBezTo>
                <a:cubicBezTo>
                  <a:pt x="5044092" y="-60622"/>
                  <a:pt x="5100146" y="45732"/>
                  <a:pt x="5249359" y="0"/>
                </a:cubicBezTo>
                <a:cubicBezTo>
                  <a:pt x="5398572" y="-45732"/>
                  <a:pt x="5562778" y="52313"/>
                  <a:pt x="5769512" y="0"/>
                </a:cubicBezTo>
                <a:cubicBezTo>
                  <a:pt x="5976246" y="-52313"/>
                  <a:pt x="6028082" y="31112"/>
                  <a:pt x="6134217" y="0"/>
                </a:cubicBezTo>
                <a:cubicBezTo>
                  <a:pt x="6240353" y="-31112"/>
                  <a:pt x="6359355" y="38296"/>
                  <a:pt x="6498922" y="0"/>
                </a:cubicBezTo>
                <a:cubicBezTo>
                  <a:pt x="6638490" y="-38296"/>
                  <a:pt x="6927166" y="23466"/>
                  <a:pt x="7174523" y="0"/>
                </a:cubicBezTo>
                <a:cubicBezTo>
                  <a:pt x="7421880" y="-23466"/>
                  <a:pt x="7494450" y="21199"/>
                  <a:pt x="7772400" y="0"/>
                </a:cubicBezTo>
                <a:cubicBezTo>
                  <a:pt x="7799773" y="206574"/>
                  <a:pt x="7725098" y="297731"/>
                  <a:pt x="7772400" y="443845"/>
                </a:cubicBezTo>
                <a:cubicBezTo>
                  <a:pt x="7819702" y="589960"/>
                  <a:pt x="7743415" y="867110"/>
                  <a:pt x="7772400" y="981131"/>
                </a:cubicBezTo>
                <a:cubicBezTo>
                  <a:pt x="7801385" y="1095152"/>
                  <a:pt x="7738829" y="1294993"/>
                  <a:pt x="7772400" y="1518417"/>
                </a:cubicBezTo>
                <a:cubicBezTo>
                  <a:pt x="7805971" y="1741841"/>
                  <a:pt x="7764056" y="1745922"/>
                  <a:pt x="7772400" y="1962262"/>
                </a:cubicBezTo>
                <a:cubicBezTo>
                  <a:pt x="7780744" y="2178602"/>
                  <a:pt x="7716593" y="2258790"/>
                  <a:pt x="7772400" y="2546268"/>
                </a:cubicBezTo>
                <a:cubicBezTo>
                  <a:pt x="7828207" y="2833746"/>
                  <a:pt x="7729399" y="3078242"/>
                  <a:pt x="7772400" y="3223716"/>
                </a:cubicBezTo>
                <a:cubicBezTo>
                  <a:pt x="7815401" y="3369190"/>
                  <a:pt x="7749318" y="3689135"/>
                  <a:pt x="7772400" y="3901163"/>
                </a:cubicBezTo>
                <a:cubicBezTo>
                  <a:pt x="7795482" y="4113191"/>
                  <a:pt x="7718040" y="4444018"/>
                  <a:pt x="7772400" y="4672052"/>
                </a:cubicBezTo>
                <a:cubicBezTo>
                  <a:pt x="7620281" y="4729603"/>
                  <a:pt x="7360592" y="4616354"/>
                  <a:pt x="7252247" y="4672052"/>
                </a:cubicBezTo>
                <a:cubicBezTo>
                  <a:pt x="7143902" y="4727750"/>
                  <a:pt x="6847582" y="4595295"/>
                  <a:pt x="6576646" y="4672052"/>
                </a:cubicBezTo>
                <a:cubicBezTo>
                  <a:pt x="6305710" y="4748809"/>
                  <a:pt x="6249012" y="4653903"/>
                  <a:pt x="6056493" y="4672052"/>
                </a:cubicBezTo>
                <a:cubicBezTo>
                  <a:pt x="5863974" y="4690201"/>
                  <a:pt x="5795766" y="4644847"/>
                  <a:pt x="5691788" y="4672052"/>
                </a:cubicBezTo>
                <a:cubicBezTo>
                  <a:pt x="5587811" y="4699257"/>
                  <a:pt x="5292236" y="4613659"/>
                  <a:pt x="4938463" y="4672052"/>
                </a:cubicBezTo>
                <a:cubicBezTo>
                  <a:pt x="4584690" y="4730445"/>
                  <a:pt x="4350112" y="4614414"/>
                  <a:pt x="4185138" y="4672052"/>
                </a:cubicBezTo>
                <a:cubicBezTo>
                  <a:pt x="4020164" y="4729690"/>
                  <a:pt x="3840162" y="4654833"/>
                  <a:pt x="3664986" y="4672052"/>
                </a:cubicBezTo>
                <a:cubicBezTo>
                  <a:pt x="3489810" y="4689271"/>
                  <a:pt x="3195862" y="4607976"/>
                  <a:pt x="3067109" y="4672052"/>
                </a:cubicBezTo>
                <a:cubicBezTo>
                  <a:pt x="2938356" y="4736128"/>
                  <a:pt x="2558982" y="4630848"/>
                  <a:pt x="2391508" y="4672052"/>
                </a:cubicBezTo>
                <a:cubicBezTo>
                  <a:pt x="2224034" y="4713256"/>
                  <a:pt x="2069619" y="4666570"/>
                  <a:pt x="1871355" y="4672052"/>
                </a:cubicBezTo>
                <a:cubicBezTo>
                  <a:pt x="1673091" y="4677534"/>
                  <a:pt x="1492094" y="4599142"/>
                  <a:pt x="1195754" y="4672052"/>
                </a:cubicBezTo>
                <a:cubicBezTo>
                  <a:pt x="899414" y="4744962"/>
                  <a:pt x="919144" y="4633700"/>
                  <a:pt x="753325" y="4672052"/>
                </a:cubicBezTo>
                <a:cubicBezTo>
                  <a:pt x="587506" y="4710404"/>
                  <a:pt x="331370" y="4598773"/>
                  <a:pt x="0" y="4672052"/>
                </a:cubicBezTo>
                <a:cubicBezTo>
                  <a:pt x="-37771" y="4510661"/>
                  <a:pt x="45208" y="4289282"/>
                  <a:pt x="0" y="4134766"/>
                </a:cubicBezTo>
                <a:cubicBezTo>
                  <a:pt x="-45208" y="3980250"/>
                  <a:pt x="11003" y="3823853"/>
                  <a:pt x="0" y="3597480"/>
                </a:cubicBezTo>
                <a:cubicBezTo>
                  <a:pt x="-11003" y="3371107"/>
                  <a:pt x="55951" y="3330755"/>
                  <a:pt x="0" y="3106915"/>
                </a:cubicBezTo>
                <a:cubicBezTo>
                  <a:pt x="-55951" y="2883076"/>
                  <a:pt x="16129" y="2717895"/>
                  <a:pt x="0" y="2569629"/>
                </a:cubicBezTo>
                <a:cubicBezTo>
                  <a:pt x="-16129" y="2421363"/>
                  <a:pt x="62562" y="2264243"/>
                  <a:pt x="0" y="2032343"/>
                </a:cubicBezTo>
                <a:cubicBezTo>
                  <a:pt x="-62562" y="1800443"/>
                  <a:pt x="35098" y="1676260"/>
                  <a:pt x="0" y="1401616"/>
                </a:cubicBezTo>
                <a:cubicBezTo>
                  <a:pt x="-35098" y="1126972"/>
                  <a:pt x="21806" y="1050267"/>
                  <a:pt x="0" y="724168"/>
                </a:cubicBezTo>
                <a:cubicBezTo>
                  <a:pt x="-21806" y="398069"/>
                  <a:pt x="45449" y="332868"/>
                  <a:pt x="0" y="0"/>
                </a:cubicBezTo>
                <a:close/>
              </a:path>
              <a:path w="7772400" h="4672052" stroke="0" extrusionOk="0">
                <a:moveTo>
                  <a:pt x="0" y="0"/>
                </a:moveTo>
                <a:cubicBezTo>
                  <a:pt x="103408" y="-36910"/>
                  <a:pt x="336593" y="22027"/>
                  <a:pt x="442429" y="0"/>
                </a:cubicBezTo>
                <a:cubicBezTo>
                  <a:pt x="548265" y="-22027"/>
                  <a:pt x="855857" y="9939"/>
                  <a:pt x="1040306" y="0"/>
                </a:cubicBezTo>
                <a:cubicBezTo>
                  <a:pt x="1224755" y="-9939"/>
                  <a:pt x="1513135" y="47249"/>
                  <a:pt x="1715907" y="0"/>
                </a:cubicBezTo>
                <a:cubicBezTo>
                  <a:pt x="1918679" y="-47249"/>
                  <a:pt x="2252282" y="45392"/>
                  <a:pt x="2391508" y="0"/>
                </a:cubicBezTo>
                <a:cubicBezTo>
                  <a:pt x="2530734" y="-45392"/>
                  <a:pt x="2647786" y="2275"/>
                  <a:pt x="2756213" y="0"/>
                </a:cubicBezTo>
                <a:cubicBezTo>
                  <a:pt x="2864640" y="-2275"/>
                  <a:pt x="3078008" y="33811"/>
                  <a:pt x="3198642" y="0"/>
                </a:cubicBezTo>
                <a:cubicBezTo>
                  <a:pt x="3319276" y="-33811"/>
                  <a:pt x="3614270" y="44537"/>
                  <a:pt x="3718794" y="0"/>
                </a:cubicBezTo>
                <a:cubicBezTo>
                  <a:pt x="3823318" y="-44537"/>
                  <a:pt x="4153740" y="18545"/>
                  <a:pt x="4316671" y="0"/>
                </a:cubicBezTo>
                <a:cubicBezTo>
                  <a:pt x="4479602" y="-18545"/>
                  <a:pt x="4911525" y="40367"/>
                  <a:pt x="5069996" y="0"/>
                </a:cubicBezTo>
                <a:cubicBezTo>
                  <a:pt x="5228468" y="-40367"/>
                  <a:pt x="5370859" y="17664"/>
                  <a:pt x="5512425" y="0"/>
                </a:cubicBezTo>
                <a:cubicBezTo>
                  <a:pt x="5653991" y="-17664"/>
                  <a:pt x="5817878" y="33084"/>
                  <a:pt x="6110302" y="0"/>
                </a:cubicBezTo>
                <a:cubicBezTo>
                  <a:pt x="6402726" y="-33084"/>
                  <a:pt x="6622079" y="1888"/>
                  <a:pt x="6785903" y="0"/>
                </a:cubicBezTo>
                <a:cubicBezTo>
                  <a:pt x="6949727" y="-1888"/>
                  <a:pt x="7070736" y="42638"/>
                  <a:pt x="7150608" y="0"/>
                </a:cubicBezTo>
                <a:cubicBezTo>
                  <a:pt x="7230481" y="-42638"/>
                  <a:pt x="7465731" y="2957"/>
                  <a:pt x="7772400" y="0"/>
                </a:cubicBezTo>
                <a:cubicBezTo>
                  <a:pt x="7832580" y="207830"/>
                  <a:pt x="7764925" y="503292"/>
                  <a:pt x="7772400" y="677448"/>
                </a:cubicBezTo>
                <a:cubicBezTo>
                  <a:pt x="7779875" y="851604"/>
                  <a:pt x="7761566" y="954203"/>
                  <a:pt x="7772400" y="1121292"/>
                </a:cubicBezTo>
                <a:cubicBezTo>
                  <a:pt x="7783234" y="1288381"/>
                  <a:pt x="7751994" y="1422547"/>
                  <a:pt x="7772400" y="1611858"/>
                </a:cubicBezTo>
                <a:cubicBezTo>
                  <a:pt x="7792806" y="1801169"/>
                  <a:pt x="7750661" y="1902124"/>
                  <a:pt x="7772400" y="2102423"/>
                </a:cubicBezTo>
                <a:cubicBezTo>
                  <a:pt x="7794139" y="2302722"/>
                  <a:pt x="7764668" y="2437016"/>
                  <a:pt x="7772400" y="2733150"/>
                </a:cubicBezTo>
                <a:cubicBezTo>
                  <a:pt x="7780132" y="3029284"/>
                  <a:pt x="7744930" y="3068291"/>
                  <a:pt x="7772400" y="3223716"/>
                </a:cubicBezTo>
                <a:cubicBezTo>
                  <a:pt x="7799870" y="3379141"/>
                  <a:pt x="7729837" y="3556626"/>
                  <a:pt x="7772400" y="3667561"/>
                </a:cubicBezTo>
                <a:cubicBezTo>
                  <a:pt x="7814963" y="3778496"/>
                  <a:pt x="7759707" y="3972749"/>
                  <a:pt x="7772400" y="4158126"/>
                </a:cubicBezTo>
                <a:cubicBezTo>
                  <a:pt x="7785093" y="4343504"/>
                  <a:pt x="7764404" y="4443491"/>
                  <a:pt x="7772400" y="4672052"/>
                </a:cubicBezTo>
                <a:cubicBezTo>
                  <a:pt x="7672061" y="4677799"/>
                  <a:pt x="7521628" y="4651150"/>
                  <a:pt x="7407695" y="4672052"/>
                </a:cubicBezTo>
                <a:cubicBezTo>
                  <a:pt x="7293763" y="4692954"/>
                  <a:pt x="6820317" y="4592932"/>
                  <a:pt x="6654370" y="4672052"/>
                </a:cubicBezTo>
                <a:cubicBezTo>
                  <a:pt x="6488424" y="4751172"/>
                  <a:pt x="6132678" y="4586844"/>
                  <a:pt x="5901045" y="4672052"/>
                </a:cubicBezTo>
                <a:cubicBezTo>
                  <a:pt x="5669412" y="4757260"/>
                  <a:pt x="5599521" y="4614261"/>
                  <a:pt x="5380892" y="4672052"/>
                </a:cubicBezTo>
                <a:cubicBezTo>
                  <a:pt x="5162263" y="4729843"/>
                  <a:pt x="5044186" y="4644450"/>
                  <a:pt x="4860739" y="4672052"/>
                </a:cubicBezTo>
                <a:cubicBezTo>
                  <a:pt x="4677292" y="4699654"/>
                  <a:pt x="4383314" y="4617067"/>
                  <a:pt x="4107414" y="4672052"/>
                </a:cubicBezTo>
                <a:cubicBezTo>
                  <a:pt x="3831515" y="4727037"/>
                  <a:pt x="3694824" y="4632635"/>
                  <a:pt x="3587262" y="4672052"/>
                </a:cubicBezTo>
                <a:cubicBezTo>
                  <a:pt x="3479700" y="4711469"/>
                  <a:pt x="3168662" y="4641042"/>
                  <a:pt x="2833937" y="4672052"/>
                </a:cubicBezTo>
                <a:cubicBezTo>
                  <a:pt x="2499212" y="4703062"/>
                  <a:pt x="2447318" y="4603606"/>
                  <a:pt x="2080612" y="4672052"/>
                </a:cubicBezTo>
                <a:cubicBezTo>
                  <a:pt x="1713907" y="4740498"/>
                  <a:pt x="1828287" y="4667591"/>
                  <a:pt x="1715907" y="4672052"/>
                </a:cubicBezTo>
                <a:cubicBezTo>
                  <a:pt x="1603528" y="4676513"/>
                  <a:pt x="1223440" y="4609027"/>
                  <a:pt x="1040306" y="4672052"/>
                </a:cubicBezTo>
                <a:cubicBezTo>
                  <a:pt x="857172" y="4735077"/>
                  <a:pt x="741709" y="4662582"/>
                  <a:pt x="597877" y="4672052"/>
                </a:cubicBezTo>
                <a:cubicBezTo>
                  <a:pt x="454045" y="4681522"/>
                  <a:pt x="238140" y="4614765"/>
                  <a:pt x="0" y="4672052"/>
                </a:cubicBezTo>
                <a:cubicBezTo>
                  <a:pt x="-72029" y="4480487"/>
                  <a:pt x="1089" y="4304504"/>
                  <a:pt x="0" y="3994604"/>
                </a:cubicBezTo>
                <a:cubicBezTo>
                  <a:pt x="-1089" y="3684704"/>
                  <a:pt x="3194" y="3658075"/>
                  <a:pt x="0" y="3550760"/>
                </a:cubicBezTo>
                <a:cubicBezTo>
                  <a:pt x="-3194" y="3443445"/>
                  <a:pt x="48442" y="3239180"/>
                  <a:pt x="0" y="3106915"/>
                </a:cubicBezTo>
                <a:cubicBezTo>
                  <a:pt x="-48442" y="2974650"/>
                  <a:pt x="240" y="2795026"/>
                  <a:pt x="0" y="2522908"/>
                </a:cubicBezTo>
                <a:cubicBezTo>
                  <a:pt x="-240" y="2250790"/>
                  <a:pt x="68475" y="2184300"/>
                  <a:pt x="0" y="1938902"/>
                </a:cubicBezTo>
                <a:cubicBezTo>
                  <a:pt x="-68475" y="1693504"/>
                  <a:pt x="31830" y="1512928"/>
                  <a:pt x="0" y="1401616"/>
                </a:cubicBezTo>
                <a:cubicBezTo>
                  <a:pt x="-31830" y="1290304"/>
                  <a:pt x="51919" y="1130783"/>
                  <a:pt x="0" y="911050"/>
                </a:cubicBezTo>
                <a:cubicBezTo>
                  <a:pt x="-51919" y="691317"/>
                  <a:pt x="36556" y="434959"/>
                  <a:pt x="0" y="0"/>
                </a:cubicBezTo>
                <a:close/>
              </a:path>
            </a:pathLst>
          </a:custGeom>
          <a:solidFill>
            <a:schemeClr val="tx1">
              <a:lumMod val="85000"/>
              <a:lumOff val="15000"/>
            </a:schemeClr>
          </a:solidFill>
          <a:ln>
            <a:solidFill>
              <a:schemeClr val="tx1">
                <a:lumMod val="85000"/>
                <a:lumOff val="15000"/>
              </a:schemeClr>
            </a:solidFill>
            <a:extLst>
              <a:ext uri="{C807C97D-BFC1-408E-A445-0C87EB9F89A2}">
                <ask:lineSketchStyleProps xmlns:ask="http://schemas.microsoft.com/office/drawing/2018/sketchyshapes" sd="2977415052">
                  <a:prstGeom prst="rect">
                    <a:avLst/>
                  </a:prstGeom>
                  <ask:type>
                    <ask:lineSketchScribble/>
                  </ask:type>
                </ask:lineSketchStyleProps>
              </a:ext>
            </a:extLst>
          </a:ln>
        </p:spPr>
      </p:pic>
    </p:spTree>
    <p:extLst>
      <p:ext uri="{BB962C8B-B14F-4D97-AF65-F5344CB8AC3E}">
        <p14:creationId xmlns:p14="http://schemas.microsoft.com/office/powerpoint/2010/main" val="271101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0"/>
          <p:cNvSpPr txBox="1">
            <a:spLocks noGrp="1"/>
          </p:cNvSpPr>
          <p:nvPr>
            <p:ph type="title"/>
          </p:nvPr>
        </p:nvSpPr>
        <p:spPr>
          <a:xfrm>
            <a:off x="771007" y="1080686"/>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ts val="4800"/>
              <a:buFont typeface="Calibri"/>
              <a:buNone/>
            </a:pPr>
            <a:r>
              <a:rPr lang="da-DK" sz="4800" b="1" dirty="0">
                <a:solidFill>
                  <a:srgbClr val="323F4F"/>
                </a:solidFill>
              </a:rPr>
              <a:t>Økonomisk hestekur for en </a:t>
            </a:r>
            <a:br>
              <a:rPr lang="da-DK" sz="4800" b="1" dirty="0">
                <a:solidFill>
                  <a:srgbClr val="323F4F"/>
                </a:solidFill>
              </a:rPr>
            </a:br>
            <a:r>
              <a:rPr lang="da-DK" sz="4800" b="1" dirty="0">
                <a:solidFill>
                  <a:srgbClr val="323F4F"/>
                </a:solidFill>
              </a:rPr>
              <a:t>kommune er som en slankekur</a:t>
            </a:r>
            <a:endParaRPr dirty="0"/>
          </a:p>
        </p:txBody>
      </p:sp>
      <p:grpSp>
        <p:nvGrpSpPr>
          <p:cNvPr id="600" name="Google Shape;600;p30"/>
          <p:cNvGrpSpPr/>
          <p:nvPr/>
        </p:nvGrpSpPr>
        <p:grpSpPr>
          <a:xfrm>
            <a:off x="7867135" y="0"/>
            <a:ext cx="4324865" cy="2641149"/>
            <a:chOff x="6867015" y="-1"/>
            <a:chExt cx="5324985" cy="3251912"/>
          </a:xfrm>
        </p:grpSpPr>
        <p:sp>
          <p:nvSpPr>
            <p:cNvPr id="601" name="Google Shape;601;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2" name="Google Shape;602;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3" name="Google Shape;603;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604" name="Google Shape;604;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323F4F"/>
                </a:solidFill>
                <a:latin typeface="Calibri"/>
                <a:ea typeface="Calibri"/>
                <a:cs typeface="Calibri"/>
                <a:sym typeface="Calibri"/>
              </a:endParaRPr>
            </a:p>
          </p:txBody>
        </p:sp>
      </p:grpSp>
      <p:pic>
        <p:nvPicPr>
          <p:cNvPr id="605" name="Google Shape;605;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606" name="Google Shape;606;p30"/>
          <p:cNvSpPr txBox="1"/>
          <p:nvPr/>
        </p:nvSpPr>
        <p:spPr>
          <a:xfrm>
            <a:off x="1053975" y="1614087"/>
            <a:ext cx="8783043" cy="438279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endParaRPr lang="da-DK" sz="2400" b="1" dirty="0">
              <a:solidFill>
                <a:srgbClr val="323F4F"/>
              </a:solidFill>
              <a:latin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Arial"/>
                <a:cs typeface="Calibri"/>
                <a:sym typeface="Calibri"/>
              </a:rPr>
              <a:t>I det øjeblik man man slækker på fokus, så skrider det nemt</a:t>
            </a:r>
          </a:p>
          <a:p>
            <a:pPr marL="342900" marR="0" lvl="0" indent="-342900" algn="l" rtl="0">
              <a:lnSpc>
                <a:spcPct val="100000"/>
              </a:lnSpc>
              <a:spcBef>
                <a:spcPts val="1000"/>
              </a:spcBef>
              <a:spcAft>
                <a:spcPts val="0"/>
              </a:spcAft>
              <a:buClr>
                <a:srgbClr val="323F4F"/>
              </a:buClr>
              <a:buSzPts val="2400"/>
              <a:buFont typeface="Arial"/>
              <a:buChar char="●"/>
            </a:pPr>
            <a:endParaRPr lang="da-DK" sz="2400" b="1" dirty="0">
              <a:solidFill>
                <a:srgbClr val="323F4F"/>
              </a:solidFill>
              <a:latin typeface="Calibri"/>
              <a:cs typeface="Calibri"/>
              <a:sym typeface="Calibri"/>
            </a:endParaRPr>
          </a:p>
          <a:p>
            <a:pPr marL="342900" indent="-342900">
              <a:spcBef>
                <a:spcPts val="1000"/>
              </a:spcBef>
              <a:buClr>
                <a:srgbClr val="323F4F"/>
              </a:buClr>
              <a:buSzPts val="2400"/>
              <a:buFont typeface="Arial"/>
              <a:buChar char="●"/>
            </a:pPr>
            <a:r>
              <a:rPr lang="da-DK" sz="2400" b="1" dirty="0">
                <a:solidFill>
                  <a:srgbClr val="323F4F"/>
                </a:solidFill>
                <a:latin typeface="Calibri"/>
                <a:ea typeface="Calibri"/>
                <a:cs typeface="Calibri"/>
                <a:sym typeface="Calibri"/>
              </a:rPr>
              <a:t>Det tager 2-3 år før gode vaner er rodfæstet</a:t>
            </a:r>
          </a:p>
          <a:p>
            <a:pPr marL="342900" marR="0" lvl="0" indent="-342900" algn="l" rtl="0">
              <a:lnSpc>
                <a:spcPct val="100000"/>
              </a:lnSpc>
              <a:spcBef>
                <a:spcPts val="1000"/>
              </a:spcBef>
              <a:spcAft>
                <a:spcPts val="0"/>
              </a:spcAft>
              <a:buClr>
                <a:srgbClr val="323F4F"/>
              </a:buClr>
              <a:buSzPts val="2400"/>
              <a:buFont typeface="Arial"/>
              <a:buChar char="●"/>
            </a:pPr>
            <a:endParaRPr lang="da-DK" sz="2400" b="1" i="0" u="none" strike="noStrike" cap="none" dirty="0">
              <a:solidFill>
                <a:srgbClr val="323F4F"/>
              </a:solidFill>
              <a:latin typeface="Calibri"/>
              <a:ea typeface="Arial"/>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Arial"/>
                <a:cs typeface="Calibri"/>
                <a:sym typeface="Calibri"/>
              </a:rPr>
              <a:t>Derfor har I en stor opgave foran jer</a:t>
            </a:r>
          </a:p>
          <a:p>
            <a:pPr marL="342900" marR="0" lvl="0" indent="-342900" algn="l" rtl="0">
              <a:lnSpc>
                <a:spcPct val="100000"/>
              </a:lnSpc>
              <a:spcBef>
                <a:spcPts val="1000"/>
              </a:spcBef>
              <a:spcAft>
                <a:spcPts val="0"/>
              </a:spcAft>
              <a:buClr>
                <a:srgbClr val="323F4F"/>
              </a:buClr>
              <a:buSzPts val="2400"/>
              <a:buFont typeface="Arial"/>
              <a:buChar char="●"/>
            </a:pPr>
            <a:endParaRPr lang="da-DK" sz="2400" b="1" dirty="0">
              <a:solidFill>
                <a:srgbClr val="323F4F"/>
              </a:solidFill>
              <a:latin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endParaRPr lang="da-DK" sz="2400" b="1" i="0" u="none" strike="noStrike" cap="none" dirty="0">
              <a:solidFill>
                <a:srgbClr val="323F4F"/>
              </a:solidFill>
              <a:latin typeface="Calibri"/>
              <a:ea typeface="Arial"/>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endParaRPr lang="da-DK" sz="2400" b="1" dirty="0">
              <a:solidFill>
                <a:srgbClr val="323F4F"/>
              </a:solidFill>
              <a:latin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endParaRPr sz="18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pic>
        <p:nvPicPr>
          <p:cNvPr id="607" name="Google Shape;607;p30" descr="Skolebygning kontur"/>
          <p:cNvPicPr preferRelativeResize="0"/>
          <p:nvPr/>
        </p:nvPicPr>
        <p:blipFill rotWithShape="1">
          <a:blip r:embed="rId4">
            <a:alphaModFix/>
          </a:blip>
          <a:srcRect/>
          <a:stretch/>
        </p:blipFill>
        <p:spPr>
          <a:xfrm>
            <a:off x="9155209" y="3811744"/>
            <a:ext cx="2898692" cy="2898692"/>
          </a:xfrm>
          <a:prstGeom prst="rect">
            <a:avLst/>
          </a:prstGeom>
          <a:noFill/>
          <a:ln>
            <a:noFill/>
          </a:ln>
        </p:spPr>
      </p:pic>
    </p:spTree>
    <p:extLst>
      <p:ext uri="{BB962C8B-B14F-4D97-AF65-F5344CB8AC3E}">
        <p14:creationId xmlns:p14="http://schemas.microsoft.com/office/powerpoint/2010/main" val="25026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500"/>
                                        <p:tgtEl>
                                          <p:spTgt spid="606"/>
                                        </p:tgtEl>
                                      </p:cBhvr>
                                    </p:animEffect>
                                  </p:childTnLst>
                                </p:cTn>
                              </p:par>
                              <p:par>
                                <p:cTn id="8" presetID="10" presetClass="entr" presetSubtype="0" fill="hold" nodeType="withEffect">
                                  <p:stCondLst>
                                    <p:cond delay="0"/>
                                  </p:stCondLst>
                                  <p:childTnLst>
                                    <p:set>
                                      <p:cBhvr>
                                        <p:cTn id="9" dur="1" fill="hold">
                                          <p:stCondLst>
                                            <p:cond delay="0"/>
                                          </p:stCondLst>
                                        </p:cTn>
                                        <p:tgtEl>
                                          <p:spTgt spid="607"/>
                                        </p:tgtEl>
                                        <p:attrNameLst>
                                          <p:attrName>style.visibility</p:attrName>
                                        </p:attrNameLst>
                                      </p:cBhvr>
                                      <p:to>
                                        <p:strVal val="visible"/>
                                      </p:to>
                                    </p:set>
                                    <p:animEffect transition="in" filter="fade">
                                      <p:cBhvr>
                                        <p:cTn id="10" dur="5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1297</Words>
  <Application>Microsoft Office PowerPoint</Application>
  <PresentationFormat>Widescreen</PresentationFormat>
  <Paragraphs>240</Paragraphs>
  <Slides>34</Slides>
  <Notes>31</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34</vt:i4>
      </vt:variant>
    </vt:vector>
  </HeadingPairs>
  <TitlesOfParts>
    <vt:vector size="37" baseType="lpstr">
      <vt:lpstr>Arial</vt:lpstr>
      <vt:lpstr>Calibri</vt:lpstr>
      <vt:lpstr>1_Office-tema</vt:lpstr>
      <vt:lpstr>Kertemindes udfordringer og muligheder</vt:lpstr>
      <vt:lpstr>Agenda:   </vt:lpstr>
      <vt:lpstr>Derfor var Kerteminde på min alarmliste for et år siden</vt:lpstr>
      <vt:lpstr>Hvad betyder det at blive sat under administration?</vt:lpstr>
      <vt:lpstr>Risiko for at ende i  selvforstærkende nedtur</vt:lpstr>
      <vt:lpstr>Et bilag viser, hvorfor I er på  vej væk fra afgrunden</vt:lpstr>
      <vt:lpstr>Kerteminde er på vej til at  sikre sin handlefrihed</vt:lpstr>
      <vt:lpstr>Sygefravær er langsigtet indikator for  ledelseskvalitet på institutionerne</vt:lpstr>
      <vt:lpstr>Økonomisk hestekur for en  kommune er som en slankekur</vt:lpstr>
      <vt:lpstr>Inflationstab er vendt, indgreb mod  handicapområde og en ny stor trussel</vt:lpstr>
      <vt:lpstr>2030-Planen</vt:lpstr>
      <vt:lpstr>Udfordringen</vt:lpstr>
      <vt:lpstr>Største risiko for kommunekasserne kommer fra Rusland</vt:lpstr>
      <vt:lpstr>Manglende dækning af opdrift på  handicapområdet rammer almenområdet</vt:lpstr>
      <vt:lpstr>Er regeringen og byrådet klar til at gennemføre anbefalinger om besparelser på handicapområdet ?</vt:lpstr>
      <vt:lpstr>Hvilke forventninger skaber politikerne?</vt:lpstr>
      <vt:lpstr>Hvordan påvirker økonomien  borgernes forventninger ?</vt:lpstr>
      <vt:lpstr>Regeringen og KL satser på omfattende  reform (læs besparelser) på handicapområdet</vt:lpstr>
      <vt:lpstr>Kan regeringen og kommunerne  komme igennem med de upopulære besparelser?</vt:lpstr>
      <vt:lpstr>Det store facit</vt:lpstr>
      <vt:lpstr>Kerteminde mangler en  langsigtet for budgetforbedringer</vt:lpstr>
      <vt:lpstr>Etårige sparekataloger slider velfærden og moralen ned</vt:lpstr>
      <vt:lpstr>Uden langsigtede reformer:  Næste år starter I ved det sidste forslag i kasserer i år</vt:lpstr>
      <vt:lpstr>Tre faser i genopret af kommuner</vt:lpstr>
      <vt:lpstr>Eksempler på store reformer</vt:lpstr>
      <vt:lpstr>2027 kan blive kaosår: </vt:lpstr>
      <vt:lpstr>– vil I være Nicklas Bendtner eller Simon Kjær? </vt:lpstr>
      <vt:lpstr>Stigende behov for effektiviseringer </vt:lpstr>
      <vt:lpstr>I har sat kursen rigtigt  – afgørende at byrådet kan implementere</vt:lpstr>
      <vt:lpstr>To store barrierer: </vt:lpstr>
      <vt:lpstr>Mit bud på processen:</vt:lpstr>
      <vt:lpstr>Mine fem bedste råd:</vt:lpstr>
      <vt:lpstr>I nysgerrighedens ånd:</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 udfordringer og muligheder</dc:title>
  <dc:creator>Oliver Johansson</dc:creator>
  <cp:lastModifiedBy>Andreas Lykke Sognstrup</cp:lastModifiedBy>
  <cp:revision>8</cp:revision>
  <dcterms:created xsi:type="dcterms:W3CDTF">2023-12-14T08:39:01Z</dcterms:created>
  <dcterms:modified xsi:type="dcterms:W3CDTF">2024-05-03T07:05:56Z</dcterms:modified>
</cp:coreProperties>
</file>